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5" r:id="rId3"/>
    <p:sldId id="293" r:id="rId4"/>
    <p:sldId id="259" r:id="rId5"/>
    <p:sldId id="276" r:id="rId6"/>
    <p:sldId id="262" r:id="rId7"/>
    <p:sldId id="286" r:id="rId8"/>
    <p:sldId id="266" r:id="rId9"/>
    <p:sldId id="285" r:id="rId10"/>
    <p:sldId id="261" r:id="rId11"/>
    <p:sldId id="268" r:id="rId12"/>
    <p:sldId id="263" r:id="rId13"/>
    <p:sldId id="277" r:id="rId14"/>
    <p:sldId id="280" r:id="rId15"/>
    <p:sldId id="279" r:id="rId16"/>
    <p:sldId id="260" r:id="rId17"/>
    <p:sldId id="258" r:id="rId18"/>
    <p:sldId id="292" r:id="rId19"/>
    <p:sldId id="289" r:id="rId20"/>
    <p:sldId id="291" r:id="rId21"/>
    <p:sldId id="290" r:id="rId22"/>
    <p:sldId id="288" r:id="rId23"/>
    <p:sldId id="265" r:id="rId24"/>
    <p:sldId id="271"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D4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12C58-FB3D-46A6-827D-0649CF116951}" v="223" dt="2024-04-13T04:48:38.044"/>
    <p1510:client id="{1A497CF9-FE7A-44AA-B172-5CED66FD5988}" v="15" dt="2024-04-13T00:54:47.051"/>
    <p1510:client id="{1CBED9F9-4C8C-498D-9B2A-BA7F586E06B2}" v="896" dt="2024-04-13T01:03:54.181"/>
    <p1510:client id="{3FC99AEF-9E9D-4702-9EDD-EBBF3F6CF1E4}" v="9" dt="2024-04-12T19:05:19.447"/>
    <p1510:client id="{6675A8A1-76D1-4DBB-866A-CA6B33D2FC35}" v="94" dt="2024-04-13T04:00:36.715"/>
    <p1510:client id="{6952400F-8FFB-4BE0-A586-5AC3D3762CB5}" v="19" dt="2024-04-13T04:47:31.690"/>
    <p1510:client id="{75D383D6-E5B0-4F25-97B5-A266C61FE5D8}" v="42" dt="2024-04-13T04:34:09.386"/>
    <p1510:client id="{9AAB4DB3-5636-4AB2-AF23-71026C310530}" v="1" dt="2024-04-12T23:32:16.215"/>
    <p1510:client id="{B04531AE-2EF8-43B3-8F84-76B09907666F}" v="88" dt="2024-04-12T21:28:43.248"/>
    <p1510:client id="{B6788714-C89E-4469-971C-97CD353C8DE9}" v="9" dt="2024-04-13T04:38:29.358"/>
    <p1510:client id="{C3208565-1285-400A-B52B-C2819DC12343}" v="861" dt="2024-04-13T03:28:41.801"/>
    <p1510:client id="{D3471192-D415-486E-A6F2-476E6D533189}" v="1319" dt="2024-04-13T04:43:50.434"/>
    <p1510:client id="{FA33885B-BABB-4570-8B82-93E7845121DE}" v="393" dt="2024-04-13T02:51:55.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34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CD181-D7A2-413D-A139-C361CD77E977}"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478AD-9B36-4DB7-9D93-E265ED37A794}" type="slidenum">
              <a:rPr lang="en-US" smtClean="0"/>
              <a:t>‹#›</a:t>
            </a:fld>
            <a:endParaRPr lang="en-US"/>
          </a:p>
        </p:txBody>
      </p:sp>
    </p:spTree>
    <p:extLst>
      <p:ext uri="{BB962C8B-B14F-4D97-AF65-F5344CB8AC3E}">
        <p14:creationId xmlns:p14="http://schemas.microsoft.com/office/powerpoint/2010/main" val="3405442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791466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734787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261564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251772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248565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550297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39972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70215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904342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515225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4281059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71614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229157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05849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PEP stands for Python Enhancement Proposal 8</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739164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786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5E50F-EF8C-E307-A010-B6594B459C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20210E-DD04-5A1E-E28E-16B4F147F8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CC4EC7-E29C-114A-89A2-DE364F11D838}"/>
              </a:ext>
            </a:extLst>
          </p:cNvPr>
          <p:cNvSpPr>
            <a:spLocks noGrp="1"/>
          </p:cNvSpPr>
          <p:nvPr>
            <p:ph type="dt" sz="half" idx="10"/>
          </p:nvPr>
        </p:nvSpPr>
        <p:spPr/>
        <p:txBody>
          <a:bodyPr/>
          <a:lstStyle/>
          <a:p>
            <a:fld id="{2BC4D4D2-FEDB-46DF-BF32-466432C7631B}" type="datetimeFigureOut">
              <a:rPr lang="en-US" smtClean="0"/>
              <a:t>4/13/2024</a:t>
            </a:fld>
            <a:endParaRPr lang="en-US"/>
          </a:p>
        </p:txBody>
      </p:sp>
      <p:sp>
        <p:nvSpPr>
          <p:cNvPr id="5" name="Footer Placeholder 4">
            <a:extLst>
              <a:ext uri="{FF2B5EF4-FFF2-40B4-BE49-F238E27FC236}">
                <a16:creationId xmlns:a16="http://schemas.microsoft.com/office/drawing/2014/main" id="{B824B225-5EB8-0AEE-E7F5-8640920D2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FF8BC3-1492-1266-F845-5520EA89CF34}"/>
              </a:ext>
            </a:extLst>
          </p:cNvPr>
          <p:cNvSpPr>
            <a:spLocks noGrp="1"/>
          </p:cNvSpPr>
          <p:nvPr>
            <p:ph type="sldNum" sz="quarter" idx="12"/>
          </p:nvPr>
        </p:nvSpPr>
        <p:spPr/>
        <p:txBody>
          <a:bodyPr/>
          <a:lstStyle/>
          <a:p>
            <a:fld id="{B968395A-7B04-4516-BABF-0617316CB1A3}" type="slidenum">
              <a:rPr lang="en-US" smtClean="0"/>
              <a:t>‹#›</a:t>
            </a:fld>
            <a:endParaRPr lang="en-US"/>
          </a:p>
        </p:txBody>
      </p:sp>
    </p:spTree>
    <p:extLst>
      <p:ext uri="{BB962C8B-B14F-4D97-AF65-F5344CB8AC3E}">
        <p14:creationId xmlns:p14="http://schemas.microsoft.com/office/powerpoint/2010/main" val="917234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3949A-F330-BFCB-0E0A-1CE77350B9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E94DBE-B5E3-1F3D-4477-56CD14116B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A31D9-A3B4-CD6E-D4BD-46F54B480E2F}"/>
              </a:ext>
            </a:extLst>
          </p:cNvPr>
          <p:cNvSpPr>
            <a:spLocks noGrp="1"/>
          </p:cNvSpPr>
          <p:nvPr>
            <p:ph type="dt" sz="half" idx="10"/>
          </p:nvPr>
        </p:nvSpPr>
        <p:spPr/>
        <p:txBody>
          <a:bodyPr/>
          <a:lstStyle/>
          <a:p>
            <a:fld id="{2BC4D4D2-FEDB-46DF-BF32-466432C7631B}" type="datetimeFigureOut">
              <a:rPr lang="en-US" smtClean="0"/>
              <a:t>4/13/2024</a:t>
            </a:fld>
            <a:endParaRPr lang="en-US"/>
          </a:p>
        </p:txBody>
      </p:sp>
      <p:sp>
        <p:nvSpPr>
          <p:cNvPr id="5" name="Footer Placeholder 4">
            <a:extLst>
              <a:ext uri="{FF2B5EF4-FFF2-40B4-BE49-F238E27FC236}">
                <a16:creationId xmlns:a16="http://schemas.microsoft.com/office/drawing/2014/main" id="{821D2DA1-67E7-37D1-1A6B-DABF66A08E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24279-E9CD-6325-B425-A28F5EF6628D}"/>
              </a:ext>
            </a:extLst>
          </p:cNvPr>
          <p:cNvSpPr>
            <a:spLocks noGrp="1"/>
          </p:cNvSpPr>
          <p:nvPr>
            <p:ph type="sldNum" sz="quarter" idx="12"/>
          </p:nvPr>
        </p:nvSpPr>
        <p:spPr/>
        <p:txBody>
          <a:bodyPr/>
          <a:lstStyle/>
          <a:p>
            <a:fld id="{B968395A-7B04-4516-BABF-0617316CB1A3}" type="slidenum">
              <a:rPr lang="en-US" smtClean="0"/>
              <a:t>‹#›</a:t>
            </a:fld>
            <a:endParaRPr lang="en-US"/>
          </a:p>
        </p:txBody>
      </p:sp>
    </p:spTree>
    <p:extLst>
      <p:ext uri="{BB962C8B-B14F-4D97-AF65-F5344CB8AC3E}">
        <p14:creationId xmlns:p14="http://schemas.microsoft.com/office/powerpoint/2010/main" val="339839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9D37FF-13E6-1B61-9330-7B7A6C8E9B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930758-7283-D24A-95C0-35D771F068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857ED-2AB3-D35C-DC06-0A59812DBA9C}"/>
              </a:ext>
            </a:extLst>
          </p:cNvPr>
          <p:cNvSpPr>
            <a:spLocks noGrp="1"/>
          </p:cNvSpPr>
          <p:nvPr>
            <p:ph type="dt" sz="half" idx="10"/>
          </p:nvPr>
        </p:nvSpPr>
        <p:spPr/>
        <p:txBody>
          <a:bodyPr/>
          <a:lstStyle/>
          <a:p>
            <a:fld id="{2BC4D4D2-FEDB-46DF-BF32-466432C7631B}" type="datetimeFigureOut">
              <a:rPr lang="en-US" smtClean="0"/>
              <a:t>4/13/2024</a:t>
            </a:fld>
            <a:endParaRPr lang="en-US"/>
          </a:p>
        </p:txBody>
      </p:sp>
      <p:sp>
        <p:nvSpPr>
          <p:cNvPr id="5" name="Footer Placeholder 4">
            <a:extLst>
              <a:ext uri="{FF2B5EF4-FFF2-40B4-BE49-F238E27FC236}">
                <a16:creationId xmlns:a16="http://schemas.microsoft.com/office/drawing/2014/main" id="{D2E06E27-4262-CEFD-78D0-1BE175257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F2DBB-1B8C-F01E-A682-54A4F5259D61}"/>
              </a:ext>
            </a:extLst>
          </p:cNvPr>
          <p:cNvSpPr>
            <a:spLocks noGrp="1"/>
          </p:cNvSpPr>
          <p:nvPr>
            <p:ph type="sldNum" sz="quarter" idx="12"/>
          </p:nvPr>
        </p:nvSpPr>
        <p:spPr/>
        <p:txBody>
          <a:bodyPr/>
          <a:lstStyle/>
          <a:p>
            <a:fld id="{B968395A-7B04-4516-BABF-0617316CB1A3}" type="slidenum">
              <a:rPr lang="en-US" smtClean="0"/>
              <a:t>‹#›</a:t>
            </a:fld>
            <a:endParaRPr lang="en-US"/>
          </a:p>
        </p:txBody>
      </p:sp>
    </p:spTree>
    <p:extLst>
      <p:ext uri="{BB962C8B-B14F-4D97-AF65-F5344CB8AC3E}">
        <p14:creationId xmlns:p14="http://schemas.microsoft.com/office/powerpoint/2010/main" val="18237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43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DBCDE-760D-4EAF-97C6-A942F30E3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E261B2-6CFB-B8DA-D1E3-63DF4A786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22449-5A49-2584-C99A-F35279832DA3}"/>
              </a:ext>
            </a:extLst>
          </p:cNvPr>
          <p:cNvSpPr>
            <a:spLocks noGrp="1"/>
          </p:cNvSpPr>
          <p:nvPr>
            <p:ph type="dt" sz="half" idx="10"/>
          </p:nvPr>
        </p:nvSpPr>
        <p:spPr/>
        <p:txBody>
          <a:bodyPr/>
          <a:lstStyle/>
          <a:p>
            <a:fld id="{2BC4D4D2-FEDB-46DF-BF32-466432C7631B}" type="datetimeFigureOut">
              <a:rPr lang="en-US" smtClean="0"/>
              <a:t>4/13/2024</a:t>
            </a:fld>
            <a:endParaRPr lang="en-US"/>
          </a:p>
        </p:txBody>
      </p:sp>
      <p:sp>
        <p:nvSpPr>
          <p:cNvPr id="5" name="Footer Placeholder 4">
            <a:extLst>
              <a:ext uri="{FF2B5EF4-FFF2-40B4-BE49-F238E27FC236}">
                <a16:creationId xmlns:a16="http://schemas.microsoft.com/office/drawing/2014/main" id="{7FE01AC2-BC76-2B8D-9430-7DA0218C05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9500E-B840-A5A6-70A6-0C6ACF6A2E7C}"/>
              </a:ext>
            </a:extLst>
          </p:cNvPr>
          <p:cNvSpPr>
            <a:spLocks noGrp="1"/>
          </p:cNvSpPr>
          <p:nvPr>
            <p:ph type="sldNum" sz="quarter" idx="12"/>
          </p:nvPr>
        </p:nvSpPr>
        <p:spPr/>
        <p:txBody>
          <a:bodyPr/>
          <a:lstStyle/>
          <a:p>
            <a:fld id="{B968395A-7B04-4516-BABF-0617316CB1A3}" type="slidenum">
              <a:rPr lang="en-US" smtClean="0"/>
              <a:t>‹#›</a:t>
            </a:fld>
            <a:endParaRPr lang="en-US"/>
          </a:p>
        </p:txBody>
      </p:sp>
    </p:spTree>
    <p:extLst>
      <p:ext uri="{BB962C8B-B14F-4D97-AF65-F5344CB8AC3E}">
        <p14:creationId xmlns:p14="http://schemas.microsoft.com/office/powerpoint/2010/main" val="362559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6B5E8-1D2C-1D3D-45B9-ED5E85989C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B44BC9-26DB-B402-B1CF-0EAE00CC31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9698B4-EB1B-C2CF-9E85-A4C8D87552F6}"/>
              </a:ext>
            </a:extLst>
          </p:cNvPr>
          <p:cNvSpPr>
            <a:spLocks noGrp="1"/>
          </p:cNvSpPr>
          <p:nvPr>
            <p:ph type="dt" sz="half" idx="10"/>
          </p:nvPr>
        </p:nvSpPr>
        <p:spPr/>
        <p:txBody>
          <a:bodyPr/>
          <a:lstStyle/>
          <a:p>
            <a:fld id="{2BC4D4D2-FEDB-46DF-BF32-466432C7631B}" type="datetimeFigureOut">
              <a:rPr lang="en-US" smtClean="0"/>
              <a:t>4/13/2024</a:t>
            </a:fld>
            <a:endParaRPr lang="en-US"/>
          </a:p>
        </p:txBody>
      </p:sp>
      <p:sp>
        <p:nvSpPr>
          <p:cNvPr id="5" name="Footer Placeholder 4">
            <a:extLst>
              <a:ext uri="{FF2B5EF4-FFF2-40B4-BE49-F238E27FC236}">
                <a16:creationId xmlns:a16="http://schemas.microsoft.com/office/drawing/2014/main" id="{B2119DF3-A509-FDE0-BE4E-30B7F50275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A56696-D900-F0F9-B011-9FB00974E257}"/>
              </a:ext>
            </a:extLst>
          </p:cNvPr>
          <p:cNvSpPr>
            <a:spLocks noGrp="1"/>
          </p:cNvSpPr>
          <p:nvPr>
            <p:ph type="sldNum" sz="quarter" idx="12"/>
          </p:nvPr>
        </p:nvSpPr>
        <p:spPr/>
        <p:txBody>
          <a:bodyPr/>
          <a:lstStyle/>
          <a:p>
            <a:fld id="{B968395A-7B04-4516-BABF-0617316CB1A3}" type="slidenum">
              <a:rPr lang="en-US" smtClean="0"/>
              <a:t>‹#›</a:t>
            </a:fld>
            <a:endParaRPr lang="en-US"/>
          </a:p>
        </p:txBody>
      </p:sp>
    </p:spTree>
    <p:extLst>
      <p:ext uri="{BB962C8B-B14F-4D97-AF65-F5344CB8AC3E}">
        <p14:creationId xmlns:p14="http://schemas.microsoft.com/office/powerpoint/2010/main" val="2771399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AA30-1873-F100-17BC-DFC3F154B4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CE2067-88C4-38DE-BAFA-51C766E33A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20AB7F-F429-39F2-2284-6EBA8C2506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66F0A4-5A37-B0AE-A9AD-D5AE1300A6A1}"/>
              </a:ext>
            </a:extLst>
          </p:cNvPr>
          <p:cNvSpPr>
            <a:spLocks noGrp="1"/>
          </p:cNvSpPr>
          <p:nvPr>
            <p:ph type="dt" sz="half" idx="10"/>
          </p:nvPr>
        </p:nvSpPr>
        <p:spPr/>
        <p:txBody>
          <a:bodyPr/>
          <a:lstStyle/>
          <a:p>
            <a:fld id="{2BC4D4D2-FEDB-46DF-BF32-466432C7631B}" type="datetimeFigureOut">
              <a:rPr lang="en-US" smtClean="0"/>
              <a:t>4/13/2024</a:t>
            </a:fld>
            <a:endParaRPr lang="en-US"/>
          </a:p>
        </p:txBody>
      </p:sp>
      <p:sp>
        <p:nvSpPr>
          <p:cNvPr id="6" name="Footer Placeholder 5">
            <a:extLst>
              <a:ext uri="{FF2B5EF4-FFF2-40B4-BE49-F238E27FC236}">
                <a16:creationId xmlns:a16="http://schemas.microsoft.com/office/drawing/2014/main" id="{8A71B5AE-4B42-C6A4-AF3B-AC755709E8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CD211-41A8-1CB3-B21C-ADA770F73C14}"/>
              </a:ext>
            </a:extLst>
          </p:cNvPr>
          <p:cNvSpPr>
            <a:spLocks noGrp="1"/>
          </p:cNvSpPr>
          <p:nvPr>
            <p:ph type="sldNum" sz="quarter" idx="12"/>
          </p:nvPr>
        </p:nvSpPr>
        <p:spPr/>
        <p:txBody>
          <a:bodyPr/>
          <a:lstStyle/>
          <a:p>
            <a:fld id="{B968395A-7B04-4516-BABF-0617316CB1A3}" type="slidenum">
              <a:rPr lang="en-US" smtClean="0"/>
              <a:t>‹#›</a:t>
            </a:fld>
            <a:endParaRPr lang="en-US"/>
          </a:p>
        </p:txBody>
      </p:sp>
    </p:spTree>
    <p:extLst>
      <p:ext uri="{BB962C8B-B14F-4D97-AF65-F5344CB8AC3E}">
        <p14:creationId xmlns:p14="http://schemas.microsoft.com/office/powerpoint/2010/main" val="2401876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B7FBD-45AD-8CFA-BF37-B3354682E1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65138D-8CA5-7C62-943E-2360BBC47C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0485E1-D343-07EE-DB02-FE7AE4E169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DD7BBF-5787-DF64-6323-5ECCDF2FB0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847E62-845F-1DD7-6FF3-EF167DB291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44DDF-781F-9612-3F23-6F948F93B007}"/>
              </a:ext>
            </a:extLst>
          </p:cNvPr>
          <p:cNvSpPr>
            <a:spLocks noGrp="1"/>
          </p:cNvSpPr>
          <p:nvPr>
            <p:ph type="dt" sz="half" idx="10"/>
          </p:nvPr>
        </p:nvSpPr>
        <p:spPr/>
        <p:txBody>
          <a:bodyPr/>
          <a:lstStyle/>
          <a:p>
            <a:fld id="{2BC4D4D2-FEDB-46DF-BF32-466432C7631B}" type="datetimeFigureOut">
              <a:rPr lang="en-US" smtClean="0"/>
              <a:t>4/13/2024</a:t>
            </a:fld>
            <a:endParaRPr lang="en-US"/>
          </a:p>
        </p:txBody>
      </p:sp>
      <p:sp>
        <p:nvSpPr>
          <p:cNvPr id="8" name="Footer Placeholder 7">
            <a:extLst>
              <a:ext uri="{FF2B5EF4-FFF2-40B4-BE49-F238E27FC236}">
                <a16:creationId xmlns:a16="http://schemas.microsoft.com/office/drawing/2014/main" id="{EFA5C1E1-69C1-D6BB-CC24-6F02DB5BF6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2558DD-1D02-5EDC-6C6D-291738BC8989}"/>
              </a:ext>
            </a:extLst>
          </p:cNvPr>
          <p:cNvSpPr>
            <a:spLocks noGrp="1"/>
          </p:cNvSpPr>
          <p:nvPr>
            <p:ph type="sldNum" sz="quarter" idx="12"/>
          </p:nvPr>
        </p:nvSpPr>
        <p:spPr/>
        <p:txBody>
          <a:bodyPr/>
          <a:lstStyle/>
          <a:p>
            <a:fld id="{B968395A-7B04-4516-BABF-0617316CB1A3}" type="slidenum">
              <a:rPr lang="en-US" smtClean="0"/>
              <a:t>‹#›</a:t>
            </a:fld>
            <a:endParaRPr lang="en-US"/>
          </a:p>
        </p:txBody>
      </p:sp>
    </p:spTree>
    <p:extLst>
      <p:ext uri="{BB962C8B-B14F-4D97-AF65-F5344CB8AC3E}">
        <p14:creationId xmlns:p14="http://schemas.microsoft.com/office/powerpoint/2010/main" val="2518825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0F434-1B31-CBDD-3511-FA1C927B32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DA3330-F9D0-6707-AC9D-99376FFF40E0}"/>
              </a:ext>
            </a:extLst>
          </p:cNvPr>
          <p:cNvSpPr>
            <a:spLocks noGrp="1"/>
          </p:cNvSpPr>
          <p:nvPr>
            <p:ph type="dt" sz="half" idx="10"/>
          </p:nvPr>
        </p:nvSpPr>
        <p:spPr/>
        <p:txBody>
          <a:bodyPr/>
          <a:lstStyle/>
          <a:p>
            <a:fld id="{2BC4D4D2-FEDB-46DF-BF32-466432C7631B}" type="datetimeFigureOut">
              <a:rPr lang="en-US" smtClean="0"/>
              <a:t>4/13/2024</a:t>
            </a:fld>
            <a:endParaRPr lang="en-US"/>
          </a:p>
        </p:txBody>
      </p:sp>
      <p:sp>
        <p:nvSpPr>
          <p:cNvPr id="4" name="Footer Placeholder 3">
            <a:extLst>
              <a:ext uri="{FF2B5EF4-FFF2-40B4-BE49-F238E27FC236}">
                <a16:creationId xmlns:a16="http://schemas.microsoft.com/office/drawing/2014/main" id="{5E022B02-1253-0C71-10C9-24999184E7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3812CA-AC37-D87D-B444-510BE20C7425}"/>
              </a:ext>
            </a:extLst>
          </p:cNvPr>
          <p:cNvSpPr>
            <a:spLocks noGrp="1"/>
          </p:cNvSpPr>
          <p:nvPr>
            <p:ph type="sldNum" sz="quarter" idx="12"/>
          </p:nvPr>
        </p:nvSpPr>
        <p:spPr/>
        <p:txBody>
          <a:bodyPr/>
          <a:lstStyle/>
          <a:p>
            <a:fld id="{B968395A-7B04-4516-BABF-0617316CB1A3}" type="slidenum">
              <a:rPr lang="en-US" smtClean="0"/>
              <a:t>‹#›</a:t>
            </a:fld>
            <a:endParaRPr lang="en-US"/>
          </a:p>
        </p:txBody>
      </p:sp>
    </p:spTree>
    <p:extLst>
      <p:ext uri="{BB962C8B-B14F-4D97-AF65-F5344CB8AC3E}">
        <p14:creationId xmlns:p14="http://schemas.microsoft.com/office/powerpoint/2010/main" val="2475892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EC9768-E782-0F1E-B826-CEB2ECFC98A0}"/>
              </a:ext>
            </a:extLst>
          </p:cNvPr>
          <p:cNvSpPr>
            <a:spLocks noGrp="1"/>
          </p:cNvSpPr>
          <p:nvPr>
            <p:ph type="dt" sz="half" idx="10"/>
          </p:nvPr>
        </p:nvSpPr>
        <p:spPr/>
        <p:txBody>
          <a:bodyPr/>
          <a:lstStyle/>
          <a:p>
            <a:fld id="{2BC4D4D2-FEDB-46DF-BF32-466432C7631B}" type="datetimeFigureOut">
              <a:rPr lang="en-US" smtClean="0"/>
              <a:t>4/13/2024</a:t>
            </a:fld>
            <a:endParaRPr lang="en-US"/>
          </a:p>
        </p:txBody>
      </p:sp>
      <p:sp>
        <p:nvSpPr>
          <p:cNvPr id="3" name="Footer Placeholder 2">
            <a:extLst>
              <a:ext uri="{FF2B5EF4-FFF2-40B4-BE49-F238E27FC236}">
                <a16:creationId xmlns:a16="http://schemas.microsoft.com/office/drawing/2014/main" id="{F3A860DF-30A3-2465-FCC7-9308B78E3B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985D31-DDF0-C67C-009D-45940665EBB0}"/>
              </a:ext>
            </a:extLst>
          </p:cNvPr>
          <p:cNvSpPr>
            <a:spLocks noGrp="1"/>
          </p:cNvSpPr>
          <p:nvPr>
            <p:ph type="sldNum" sz="quarter" idx="12"/>
          </p:nvPr>
        </p:nvSpPr>
        <p:spPr/>
        <p:txBody>
          <a:bodyPr/>
          <a:lstStyle/>
          <a:p>
            <a:fld id="{B968395A-7B04-4516-BABF-0617316CB1A3}" type="slidenum">
              <a:rPr lang="en-US" smtClean="0"/>
              <a:t>‹#›</a:t>
            </a:fld>
            <a:endParaRPr lang="en-US"/>
          </a:p>
        </p:txBody>
      </p:sp>
    </p:spTree>
    <p:extLst>
      <p:ext uri="{BB962C8B-B14F-4D97-AF65-F5344CB8AC3E}">
        <p14:creationId xmlns:p14="http://schemas.microsoft.com/office/powerpoint/2010/main" val="4071909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342C-EF1C-A03B-1BB3-A0ADC2D0A8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95948A-DDA7-ABCE-C25A-CBCD0163D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BC598C-62C2-967C-3DF0-03181569C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AFAB65-4CEA-0259-C431-72163A9285D9}"/>
              </a:ext>
            </a:extLst>
          </p:cNvPr>
          <p:cNvSpPr>
            <a:spLocks noGrp="1"/>
          </p:cNvSpPr>
          <p:nvPr>
            <p:ph type="dt" sz="half" idx="10"/>
          </p:nvPr>
        </p:nvSpPr>
        <p:spPr/>
        <p:txBody>
          <a:bodyPr/>
          <a:lstStyle/>
          <a:p>
            <a:fld id="{2BC4D4D2-FEDB-46DF-BF32-466432C7631B}" type="datetimeFigureOut">
              <a:rPr lang="en-US" smtClean="0"/>
              <a:t>4/13/2024</a:t>
            </a:fld>
            <a:endParaRPr lang="en-US"/>
          </a:p>
        </p:txBody>
      </p:sp>
      <p:sp>
        <p:nvSpPr>
          <p:cNvPr id="6" name="Footer Placeholder 5">
            <a:extLst>
              <a:ext uri="{FF2B5EF4-FFF2-40B4-BE49-F238E27FC236}">
                <a16:creationId xmlns:a16="http://schemas.microsoft.com/office/drawing/2014/main" id="{2FF9D20E-EE89-0B2A-E03A-6AEAB8157F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EDDF9-8AD9-4FA0-BA7F-2F1EE6A999B9}"/>
              </a:ext>
            </a:extLst>
          </p:cNvPr>
          <p:cNvSpPr>
            <a:spLocks noGrp="1"/>
          </p:cNvSpPr>
          <p:nvPr>
            <p:ph type="sldNum" sz="quarter" idx="12"/>
          </p:nvPr>
        </p:nvSpPr>
        <p:spPr/>
        <p:txBody>
          <a:bodyPr/>
          <a:lstStyle/>
          <a:p>
            <a:fld id="{B968395A-7B04-4516-BABF-0617316CB1A3}" type="slidenum">
              <a:rPr lang="en-US" smtClean="0"/>
              <a:t>‹#›</a:t>
            </a:fld>
            <a:endParaRPr lang="en-US"/>
          </a:p>
        </p:txBody>
      </p:sp>
    </p:spTree>
    <p:extLst>
      <p:ext uri="{BB962C8B-B14F-4D97-AF65-F5344CB8AC3E}">
        <p14:creationId xmlns:p14="http://schemas.microsoft.com/office/powerpoint/2010/main" val="2677978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D481-8DF7-5125-E7BA-89A0CCFB9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32C2B1-7880-65C3-5396-8AACE76366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BA73FF-FD09-F00C-4A50-D218EB6F0F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E3881F-5867-E523-34F1-BC5ACE5D4845}"/>
              </a:ext>
            </a:extLst>
          </p:cNvPr>
          <p:cNvSpPr>
            <a:spLocks noGrp="1"/>
          </p:cNvSpPr>
          <p:nvPr>
            <p:ph type="dt" sz="half" idx="10"/>
          </p:nvPr>
        </p:nvSpPr>
        <p:spPr/>
        <p:txBody>
          <a:bodyPr/>
          <a:lstStyle/>
          <a:p>
            <a:fld id="{2BC4D4D2-FEDB-46DF-BF32-466432C7631B}" type="datetimeFigureOut">
              <a:rPr lang="en-US" smtClean="0"/>
              <a:t>4/13/2024</a:t>
            </a:fld>
            <a:endParaRPr lang="en-US"/>
          </a:p>
        </p:txBody>
      </p:sp>
      <p:sp>
        <p:nvSpPr>
          <p:cNvPr id="6" name="Footer Placeholder 5">
            <a:extLst>
              <a:ext uri="{FF2B5EF4-FFF2-40B4-BE49-F238E27FC236}">
                <a16:creationId xmlns:a16="http://schemas.microsoft.com/office/drawing/2014/main" id="{426BD9EF-8AB8-E703-7BC9-7D9E66908A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BAF2E8-8220-B61C-0C12-F3E6DCC03CCE}"/>
              </a:ext>
            </a:extLst>
          </p:cNvPr>
          <p:cNvSpPr>
            <a:spLocks noGrp="1"/>
          </p:cNvSpPr>
          <p:nvPr>
            <p:ph type="sldNum" sz="quarter" idx="12"/>
          </p:nvPr>
        </p:nvSpPr>
        <p:spPr/>
        <p:txBody>
          <a:bodyPr/>
          <a:lstStyle/>
          <a:p>
            <a:fld id="{B968395A-7B04-4516-BABF-0617316CB1A3}" type="slidenum">
              <a:rPr lang="en-US" smtClean="0"/>
              <a:t>‹#›</a:t>
            </a:fld>
            <a:endParaRPr lang="en-US"/>
          </a:p>
        </p:txBody>
      </p:sp>
    </p:spTree>
    <p:extLst>
      <p:ext uri="{BB962C8B-B14F-4D97-AF65-F5344CB8AC3E}">
        <p14:creationId xmlns:p14="http://schemas.microsoft.com/office/powerpoint/2010/main" val="1544993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C26DAA-3095-8259-D64F-97EDC3432E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9AC99-B05F-9879-29CD-6C9B115722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59590-8731-C0E3-6EF2-73D5F92540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C4D4D2-FEDB-46DF-BF32-466432C7631B}" type="datetimeFigureOut">
              <a:rPr lang="en-US" smtClean="0"/>
              <a:t>4/13/2024</a:t>
            </a:fld>
            <a:endParaRPr lang="en-US"/>
          </a:p>
        </p:txBody>
      </p:sp>
      <p:sp>
        <p:nvSpPr>
          <p:cNvPr id="5" name="Footer Placeholder 4">
            <a:extLst>
              <a:ext uri="{FF2B5EF4-FFF2-40B4-BE49-F238E27FC236}">
                <a16:creationId xmlns:a16="http://schemas.microsoft.com/office/drawing/2014/main" id="{220369E2-1588-4F6B-4E64-E1C1261D97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030A065-2F7E-32F3-FA89-63C06F0EC5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68395A-7B04-4516-BABF-0617316CB1A3}" type="slidenum">
              <a:rPr lang="en-US" smtClean="0"/>
              <a:t>‹#›</a:t>
            </a:fld>
            <a:endParaRPr lang="en-US"/>
          </a:p>
        </p:txBody>
      </p:sp>
    </p:spTree>
    <p:extLst>
      <p:ext uri="{BB962C8B-B14F-4D97-AF65-F5344CB8AC3E}">
        <p14:creationId xmlns:p14="http://schemas.microsoft.com/office/powerpoint/2010/main" val="4088700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hyperlink" Target="https://openmind.streamlit.app"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microsoft.com/office/2007/relationships/hdphoto" Target="../media/hdphoto4.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microsoft.com/office/2007/relationships/hdphoto" Target="../media/hdphoto6.wdp"/><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hyperlink" Target="https://github.com/OpenMinds-LCIT/cardiovascular-disease-predic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000" y="0"/>
            <a:ext cx="4572000" cy="6858000"/>
          </a:xfrm>
          <a:prstGeom prst="rect">
            <a:avLst/>
          </a:prstGeom>
        </p:spPr>
      </p:pic>
      <p:sp>
        <p:nvSpPr>
          <p:cNvPr id="5" name="Text 1"/>
          <p:cNvSpPr/>
          <p:nvPr/>
        </p:nvSpPr>
        <p:spPr>
          <a:xfrm>
            <a:off x="694333" y="2231231"/>
            <a:ext cx="6231334" cy="2395538"/>
          </a:xfrm>
          <a:prstGeom prst="rect">
            <a:avLst/>
          </a:prstGeom>
          <a:noFill/>
          <a:ln/>
        </p:spPr>
        <p:txBody>
          <a:bodyPr wrap="square" lIns="91440" tIns="45720" rIns="91440" bIns="45720" rtlCol="0" anchor="t"/>
          <a:lstStyle/>
          <a:p>
            <a:pPr>
              <a:lnSpc>
                <a:spcPts val="6287"/>
              </a:lnSpc>
            </a:pPr>
            <a:r>
              <a:rPr lang="en-US" sz="6000" b="1" kern="0" spc="-29">
                <a:solidFill>
                  <a:srgbClr val="000000"/>
                </a:solidFill>
                <a:latin typeface="adonis-web" pitchFamily="34" charset="0"/>
                <a:ea typeface="adonis-web" pitchFamily="34" charset="-122"/>
                <a:cs typeface="adonis-web" pitchFamily="34" charset="-120"/>
              </a:rPr>
              <a:t>Cardiovascular Diseases</a:t>
            </a:r>
          </a:p>
          <a:p>
            <a:pPr>
              <a:lnSpc>
                <a:spcPts val="6287"/>
              </a:lnSpc>
            </a:pPr>
            <a:r>
              <a:rPr lang="en-US" sz="6000" b="1" kern="0" spc="-29">
                <a:solidFill>
                  <a:srgbClr val="000000"/>
                </a:solidFill>
                <a:latin typeface="adonis-web"/>
                <a:ea typeface="adonis-web"/>
              </a:rPr>
              <a:t>Prediction</a:t>
            </a:r>
            <a:endParaRPr lang="en-US" sz="6000"/>
          </a:p>
        </p:txBody>
      </p:sp>
      <p:sp>
        <p:nvSpPr>
          <p:cNvPr id="7" name="Shape 3"/>
          <p:cNvSpPr/>
          <p:nvPr/>
        </p:nvSpPr>
        <p:spPr>
          <a:xfrm>
            <a:off x="694333" y="5165824"/>
            <a:ext cx="296168" cy="296168"/>
          </a:xfrm>
          <a:prstGeom prst="roundRect">
            <a:avLst>
              <a:gd name="adj" fmla="val 25726039"/>
            </a:avLst>
          </a:prstGeom>
          <a:noFill/>
          <a:ln w="7620">
            <a:solidFill>
              <a:srgbClr val="FFFFFF"/>
            </a:solidFill>
            <a:prstDash val="solid"/>
          </a:ln>
        </p:spPr>
        <p:txBody>
          <a:bodyPr/>
          <a:lstStyle/>
          <a:p>
            <a:endParaRPr lang="en-US"/>
          </a:p>
        </p:txBody>
      </p:sp>
      <p:sp>
        <p:nvSpPr>
          <p:cNvPr id="6" name="Text 1">
            <a:extLst>
              <a:ext uri="{FF2B5EF4-FFF2-40B4-BE49-F238E27FC236}">
                <a16:creationId xmlns:a16="http://schemas.microsoft.com/office/drawing/2014/main" id="{FD47189C-3B8A-2EFF-E929-0C2324B28341}"/>
              </a:ext>
            </a:extLst>
          </p:cNvPr>
          <p:cNvSpPr/>
          <p:nvPr/>
        </p:nvSpPr>
        <p:spPr>
          <a:xfrm>
            <a:off x="694333" y="4517586"/>
            <a:ext cx="4056052" cy="938096"/>
          </a:xfrm>
          <a:prstGeom prst="rect">
            <a:avLst/>
          </a:prstGeom>
          <a:noFill/>
          <a:ln/>
        </p:spPr>
        <p:txBody>
          <a:bodyPr wrap="square" lIns="91440" tIns="45720" rIns="91440" bIns="45720" rtlCol="0" anchor="t"/>
          <a:lstStyle/>
          <a:p>
            <a:pPr>
              <a:lnSpc>
                <a:spcPts val="6287"/>
              </a:lnSpc>
            </a:pPr>
            <a:r>
              <a:rPr lang="en-US" sz="3200" b="1" kern="0" spc="-29">
                <a:solidFill>
                  <a:srgbClr val="000000"/>
                </a:solidFill>
                <a:ea typeface="adonis-web"/>
              </a:rPr>
              <a:t>Group C</a:t>
            </a:r>
            <a:endParaRPr lang="en-US" sz="320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8389"/>
            <a:ext cx="12192000" cy="6858000"/>
          </a:xfrm>
          <a:prstGeom prst="rect">
            <a:avLst/>
          </a:prstGeom>
          <a:solidFill>
            <a:srgbClr val="FFFFFF">
              <a:alpha val="75000"/>
            </a:srgbClr>
          </a:solidFill>
          <a:ln/>
        </p:spPr>
        <p:txBody>
          <a:bodyPr/>
          <a:lstStyle/>
          <a:p>
            <a:endParaRPr lang="en-US"/>
          </a:p>
        </p:txBody>
      </p:sp>
      <p:sp>
        <p:nvSpPr>
          <p:cNvPr id="4" name="Text 1"/>
          <p:cNvSpPr/>
          <p:nvPr/>
        </p:nvSpPr>
        <p:spPr>
          <a:xfrm>
            <a:off x="53838" y="647482"/>
            <a:ext cx="6266826" cy="578644"/>
          </a:xfrm>
          <a:prstGeom prst="rect">
            <a:avLst/>
          </a:prstGeom>
          <a:noFill/>
          <a:ln/>
        </p:spPr>
        <p:txBody>
          <a:bodyPr wrap="none" lIns="91440" tIns="45720" rIns="91440" bIns="45720" rtlCol="0" anchor="t"/>
          <a:lstStyle/>
          <a:p>
            <a:pPr>
              <a:lnSpc>
                <a:spcPts val="4556"/>
              </a:lnSpc>
            </a:pPr>
            <a:r>
              <a:rPr lang="en-US" sz="4000" b="1" kern="0" spc="-29">
                <a:solidFill>
                  <a:srgbClr val="000000"/>
                </a:solidFill>
                <a:latin typeface="adonis-web"/>
                <a:ea typeface="adonis-web"/>
              </a:rPr>
              <a:t> Model Selection and Metrics </a:t>
            </a:r>
            <a:endParaRPr lang="en-US" sz="4000" b="1" kern="0" spc="-29">
              <a:solidFill>
                <a:srgbClr val="000000"/>
              </a:solidFill>
              <a:latin typeface="adonis-web"/>
              <a:ea typeface="adonis-web" pitchFamily="34" charset="-122"/>
            </a:endParaRPr>
          </a:p>
          <a:p>
            <a:pPr>
              <a:lnSpc>
                <a:spcPts val="4556"/>
              </a:lnSpc>
            </a:pPr>
            <a:endParaRPr lang="en-US" sz="3645"/>
          </a:p>
        </p:txBody>
      </p:sp>
      <p:sp>
        <p:nvSpPr>
          <p:cNvPr id="5" name="Text 2"/>
          <p:cNvSpPr/>
          <p:nvPr/>
        </p:nvSpPr>
        <p:spPr>
          <a:xfrm>
            <a:off x="1956991" y="1858963"/>
            <a:ext cx="3913088" cy="1777008"/>
          </a:xfrm>
          <a:prstGeom prst="rect">
            <a:avLst/>
          </a:prstGeom>
          <a:noFill/>
          <a:ln/>
        </p:spPr>
        <p:txBody>
          <a:bodyPr wrap="square" lIns="91440" tIns="45720" rIns="91440" bIns="45720" rtlCol="0" anchor="t"/>
          <a:lstStyle/>
          <a:p>
            <a:pPr>
              <a:lnSpc>
                <a:spcPts val="2332"/>
              </a:lnSpc>
            </a:pPr>
            <a:endParaRPr lang="en-US" sz="1450" kern="0" spc="-29">
              <a:solidFill>
                <a:srgbClr val="272525"/>
              </a:solidFill>
              <a:highlight>
                <a:srgbClr val="FF0000"/>
              </a:highlight>
              <a:latin typeface="Source Sans Pro"/>
              <a:ea typeface="Source Sans Pro"/>
            </a:endParaRPr>
          </a:p>
        </p:txBody>
      </p:sp>
      <p:sp>
        <p:nvSpPr>
          <p:cNvPr id="6" name="Text 3"/>
          <p:cNvSpPr/>
          <p:nvPr/>
        </p:nvSpPr>
        <p:spPr>
          <a:xfrm>
            <a:off x="1683452" y="2048125"/>
            <a:ext cx="3913088" cy="1846096"/>
          </a:xfrm>
          <a:prstGeom prst="rect">
            <a:avLst/>
          </a:prstGeom>
          <a:noFill/>
          <a:ln/>
        </p:spPr>
        <p:txBody>
          <a:bodyPr wrap="square" lIns="91440" tIns="45720" rIns="91440" bIns="45720" rtlCol="0" anchor="t"/>
          <a:lstStyle/>
          <a:p>
            <a:pPr marL="285750" indent="-285750">
              <a:lnSpc>
                <a:spcPts val="2332"/>
              </a:lnSpc>
              <a:buFont typeface="Arial"/>
              <a:buChar char="•"/>
            </a:pPr>
            <a:r>
              <a:rPr lang="en-US" sz="1600">
                <a:solidFill>
                  <a:srgbClr val="0D0D0D"/>
                </a:solidFill>
                <a:ea typeface="+mn-lt"/>
                <a:cs typeface="+mn-lt"/>
              </a:rPr>
              <a:t>Boosting Classifier: </a:t>
            </a:r>
            <a:r>
              <a:rPr lang="en-US" sz="1600" err="1">
                <a:solidFill>
                  <a:srgbClr val="0D0D0D"/>
                </a:solidFill>
                <a:ea typeface="+mn-lt"/>
                <a:cs typeface="+mn-lt"/>
              </a:rPr>
              <a:t>XGBoost</a:t>
            </a:r>
            <a:endParaRPr lang="en-US" sz="1600">
              <a:solidFill>
                <a:srgbClr val="0D0D0D"/>
              </a:solidFill>
              <a:ea typeface="+mn-lt"/>
              <a:cs typeface="+mn-lt"/>
            </a:endParaRPr>
          </a:p>
          <a:p>
            <a:pPr marL="285750" indent="-285750">
              <a:lnSpc>
                <a:spcPts val="2332"/>
              </a:lnSpc>
              <a:buFont typeface="Arial"/>
              <a:buChar char="•"/>
            </a:pPr>
            <a:r>
              <a:rPr lang="en-US" sz="1600">
                <a:solidFill>
                  <a:srgbClr val="0D0D0D"/>
                </a:solidFill>
                <a:ea typeface="+mn-lt"/>
                <a:cs typeface="+mn-lt"/>
              </a:rPr>
              <a:t>Allows for more sophisticated feature engineering with different data types</a:t>
            </a:r>
            <a:endParaRPr lang="en-US" sz="1600"/>
          </a:p>
          <a:p>
            <a:pPr marL="285750" indent="-285750">
              <a:lnSpc>
                <a:spcPts val="2332"/>
              </a:lnSpc>
              <a:buFont typeface="Arial"/>
              <a:buChar char="•"/>
            </a:pPr>
            <a:r>
              <a:rPr lang="en-US" sz="1600">
                <a:solidFill>
                  <a:srgbClr val="0D0D0D"/>
                </a:solidFill>
                <a:ea typeface="+mn-lt"/>
                <a:cs typeface="+mn-lt"/>
              </a:rPr>
              <a:t>High Level of  Interpretability through feature importance rankings. </a:t>
            </a:r>
          </a:p>
          <a:p>
            <a:pPr marL="285750" indent="-285750">
              <a:lnSpc>
                <a:spcPts val="2332"/>
              </a:lnSpc>
              <a:buFont typeface="Arial"/>
              <a:buChar char="•"/>
            </a:pPr>
            <a:endParaRPr lang="en-US" sz="1200">
              <a:solidFill>
                <a:srgbClr val="0D0D0D"/>
              </a:solidFill>
            </a:endParaRPr>
          </a:p>
        </p:txBody>
      </p:sp>
      <p:pic>
        <p:nvPicPr>
          <p:cNvPr id="9" name="Image 1" descr="preencoded.png">
            <a:extLst>
              <a:ext uri="{FF2B5EF4-FFF2-40B4-BE49-F238E27FC236}">
                <a16:creationId xmlns:a16="http://schemas.microsoft.com/office/drawing/2014/main" id="{201CEF41-DA26-C199-8B50-B2213CEC4D48}"/>
              </a:ext>
            </a:extLst>
          </p:cNvPr>
          <p:cNvPicPr>
            <a:picLocks noChangeAspect="1"/>
          </p:cNvPicPr>
          <p:nvPr/>
        </p:nvPicPr>
        <p:blipFill>
          <a:blip r:embed="rId4"/>
          <a:stretch>
            <a:fillRect/>
          </a:stretch>
        </p:blipFill>
        <p:spPr>
          <a:xfrm>
            <a:off x="7505700" y="333375"/>
            <a:ext cx="4572000" cy="4838700"/>
          </a:xfrm>
          <a:prstGeom prst="rect">
            <a:avLst/>
          </a:prstGeom>
        </p:spPr>
      </p:pic>
      <p:pic>
        <p:nvPicPr>
          <p:cNvPr id="8" name="Picture 7" descr="A screen shot of a computer screen&#10;&#10;Description automatically generated">
            <a:extLst>
              <a:ext uri="{FF2B5EF4-FFF2-40B4-BE49-F238E27FC236}">
                <a16:creationId xmlns:a16="http://schemas.microsoft.com/office/drawing/2014/main" id="{71F2D0D2-A82C-F1DB-2A94-FA0FBC7584DF}"/>
              </a:ext>
            </a:extLst>
          </p:cNvPr>
          <p:cNvPicPr>
            <a:picLocks noChangeAspect="1"/>
          </p:cNvPicPr>
          <p:nvPr/>
        </p:nvPicPr>
        <p:blipFill>
          <a:blip r:embed="rId5"/>
          <a:stretch>
            <a:fillRect/>
          </a:stretch>
        </p:blipFill>
        <p:spPr>
          <a:xfrm>
            <a:off x="199572" y="5216506"/>
            <a:ext cx="11909879" cy="1481335"/>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8389"/>
            <a:ext cx="12192000" cy="6858000"/>
          </a:xfrm>
          <a:prstGeom prst="rect">
            <a:avLst/>
          </a:prstGeom>
          <a:solidFill>
            <a:srgbClr val="FFFFFF">
              <a:alpha val="75000"/>
            </a:srgbClr>
          </a:solidFill>
          <a:ln/>
        </p:spPr>
        <p:txBody>
          <a:bodyPr/>
          <a:lstStyle/>
          <a:p>
            <a:endParaRPr lang="en-US"/>
          </a:p>
        </p:txBody>
      </p:sp>
      <p:sp>
        <p:nvSpPr>
          <p:cNvPr id="4" name="Text 1"/>
          <p:cNvSpPr/>
          <p:nvPr/>
        </p:nvSpPr>
        <p:spPr>
          <a:xfrm>
            <a:off x="1956991" y="836018"/>
            <a:ext cx="7178620" cy="578644"/>
          </a:xfrm>
          <a:prstGeom prst="rect">
            <a:avLst/>
          </a:prstGeom>
          <a:noFill/>
          <a:ln/>
        </p:spPr>
        <p:txBody>
          <a:bodyPr wrap="none" rtlCol="0" anchor="t"/>
          <a:lstStyle/>
          <a:p>
            <a:pPr>
              <a:lnSpc>
                <a:spcPts val="4556"/>
              </a:lnSpc>
            </a:pPr>
            <a:r>
              <a:rPr lang="en-US" sz="4000" b="1" kern="0" spc="-29">
                <a:solidFill>
                  <a:srgbClr val="000000"/>
                </a:solidFill>
                <a:latin typeface="adonis-web" pitchFamily="34" charset="0"/>
                <a:ea typeface="adonis-web" pitchFamily="34" charset="-122"/>
              </a:rPr>
              <a:t>4. Model Tuning</a:t>
            </a:r>
          </a:p>
          <a:p>
            <a:pPr>
              <a:lnSpc>
                <a:spcPts val="4556"/>
              </a:lnSpc>
            </a:pPr>
            <a:endParaRPr lang="en-US" sz="3645"/>
          </a:p>
        </p:txBody>
      </p:sp>
      <p:sp>
        <p:nvSpPr>
          <p:cNvPr id="5" name="Text 2"/>
          <p:cNvSpPr/>
          <p:nvPr/>
        </p:nvSpPr>
        <p:spPr>
          <a:xfrm>
            <a:off x="1950838" y="1858963"/>
            <a:ext cx="4145161" cy="1777008"/>
          </a:xfrm>
          <a:prstGeom prst="rect">
            <a:avLst/>
          </a:prstGeom>
          <a:noFill/>
          <a:ln/>
        </p:spPr>
        <p:txBody>
          <a:bodyPr wrap="square" rtlCol="0" anchor="t"/>
          <a:lstStyle/>
          <a:p>
            <a:pPr algn="just">
              <a:lnSpc>
                <a:spcPts val="2332"/>
              </a:lnSpc>
            </a:pPr>
            <a:r>
              <a:rPr lang="en-US" sz="1458" kern="0" spc="-29">
                <a:latin typeface="Source Sans Pro" pitchFamily="34" charset="0"/>
                <a:ea typeface="Source Sans Pro" pitchFamily="34" charset="-122"/>
                <a:cs typeface="Source Sans Pro" pitchFamily="34" charset="-120"/>
              </a:rPr>
              <a:t>Model tuning, also known as hyperparameter tuning, refers to the process of adjusting the settings or parameters of a machine learning model to optimize its performance. This optimization aims to improve the model's accuracy, robustness, and ability to generalize well to new data. Hyperparameters are configuration settings that are not learned from the data but are set before the training process begins, such as learning rates, regularization strengths, tree depths in decision trees, and the number of iterations in boosting algorithms. By tuning these hyperparameters, we can fine-tune the behavior of the model to achieve better results on unseen data.</a:t>
            </a:r>
            <a:endParaRPr lang="en-US" sz="1458"/>
          </a:p>
        </p:txBody>
      </p:sp>
      <p:pic>
        <p:nvPicPr>
          <p:cNvPr id="7" name="Image 1" descr="preencoded.png"/>
          <p:cNvPicPr>
            <a:picLocks noChangeAspect="1"/>
          </p:cNvPicPr>
          <p:nvPr/>
        </p:nvPicPr>
        <p:blipFill>
          <a:blip r:embed="rId4"/>
          <a:stretch>
            <a:fillRect/>
          </a:stretch>
        </p:blipFill>
        <p:spPr>
          <a:xfrm>
            <a:off x="6328073" y="1900634"/>
            <a:ext cx="3913088" cy="3913088"/>
          </a:xfrm>
          <a:prstGeom prst="rect">
            <a:avLst/>
          </a:prstGeom>
        </p:spPr>
      </p:pic>
    </p:spTree>
    <p:extLst>
      <p:ext uri="{BB962C8B-B14F-4D97-AF65-F5344CB8AC3E}">
        <p14:creationId xmlns:p14="http://schemas.microsoft.com/office/powerpoint/2010/main" val="214155950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4" name="Text 1"/>
          <p:cNvSpPr/>
          <p:nvPr/>
        </p:nvSpPr>
        <p:spPr>
          <a:xfrm>
            <a:off x="2726847" y="1228959"/>
            <a:ext cx="6375400" cy="578644"/>
          </a:xfrm>
          <a:prstGeom prst="rect">
            <a:avLst/>
          </a:prstGeom>
          <a:noFill/>
          <a:ln/>
        </p:spPr>
        <p:txBody>
          <a:bodyPr wrap="none" lIns="91440" tIns="45720" rIns="91440" bIns="45720" rtlCol="0" anchor="t"/>
          <a:lstStyle/>
          <a:p>
            <a:pPr>
              <a:lnSpc>
                <a:spcPts val="4556"/>
              </a:lnSpc>
            </a:pPr>
            <a:r>
              <a:rPr lang="en-US" sz="3600" b="1" kern="0" spc="-29">
                <a:solidFill>
                  <a:srgbClr val="000000"/>
                </a:solidFill>
                <a:latin typeface="adonis-web"/>
                <a:ea typeface="adonis-web"/>
                <a:cs typeface="adonis-web" pitchFamily="34" charset="-120"/>
              </a:rPr>
              <a:t>Analysis and Insights (Model Explainers)​</a:t>
            </a:r>
          </a:p>
          <a:p>
            <a:pPr>
              <a:lnSpc>
                <a:spcPts val="4556"/>
              </a:lnSpc>
            </a:pPr>
            <a:endParaRPr lang="en-US" sz="3645"/>
          </a:p>
        </p:txBody>
      </p:sp>
      <p:sp>
        <p:nvSpPr>
          <p:cNvPr id="5" name="Shape 2"/>
          <p:cNvSpPr/>
          <p:nvPr/>
        </p:nvSpPr>
        <p:spPr>
          <a:xfrm>
            <a:off x="1540641" y="2550364"/>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6" name="Text 3"/>
          <p:cNvSpPr/>
          <p:nvPr/>
        </p:nvSpPr>
        <p:spPr>
          <a:xfrm>
            <a:off x="1671708" y="2553668"/>
            <a:ext cx="154384" cy="347068"/>
          </a:xfrm>
          <a:prstGeom prst="rect">
            <a:avLst/>
          </a:prstGeom>
          <a:noFill/>
          <a:ln/>
        </p:spPr>
        <p:txBody>
          <a:bodyPr wrap="none" rtlCol="0" anchor="t"/>
          <a:lstStyle/>
          <a:p>
            <a:pPr algn="ctr">
              <a:lnSpc>
                <a:spcPts val="2734"/>
              </a:lnSpc>
            </a:pPr>
            <a:r>
              <a:rPr lang="en-US" sz="2187" b="1" kern="0" spc="-29">
                <a:solidFill>
                  <a:srgbClr val="272525"/>
                </a:solidFill>
                <a:latin typeface="adonis-web" pitchFamily="34" charset="0"/>
                <a:ea typeface="adonis-web" pitchFamily="34" charset="-122"/>
                <a:cs typeface="adonis-web" pitchFamily="34" charset="-120"/>
              </a:rPr>
              <a:t>1</a:t>
            </a:r>
            <a:endParaRPr lang="en-US" sz="2187"/>
          </a:p>
        </p:txBody>
      </p:sp>
      <p:sp>
        <p:nvSpPr>
          <p:cNvPr id="7" name="Text 4"/>
          <p:cNvSpPr/>
          <p:nvPr/>
        </p:nvSpPr>
        <p:spPr>
          <a:xfrm>
            <a:off x="2260238" y="2582539"/>
            <a:ext cx="2314575" cy="289322"/>
          </a:xfrm>
          <a:prstGeom prst="rect">
            <a:avLst/>
          </a:prstGeom>
          <a:noFill/>
          <a:ln/>
        </p:spPr>
        <p:txBody>
          <a:bodyPr wrap="none" rtlCol="0" anchor="t"/>
          <a:lstStyle/>
          <a:p>
            <a:pPr>
              <a:lnSpc>
                <a:spcPts val="2278"/>
              </a:lnSpc>
            </a:pPr>
            <a:r>
              <a:rPr lang="en-US" sz="1822" b="1" kern="0" spc="-29">
                <a:solidFill>
                  <a:srgbClr val="272525"/>
                </a:solidFill>
                <a:latin typeface="adonis-web" pitchFamily="34" charset="0"/>
                <a:ea typeface="adonis-web" pitchFamily="34" charset="-122"/>
                <a:cs typeface="adonis-web" pitchFamily="34" charset="-120"/>
              </a:rPr>
              <a:t>ROC Curve</a:t>
            </a:r>
            <a:endParaRPr lang="en-US" sz="1822"/>
          </a:p>
        </p:txBody>
      </p:sp>
      <p:sp>
        <p:nvSpPr>
          <p:cNvPr id="8" name="Text 5"/>
          <p:cNvSpPr/>
          <p:nvPr/>
        </p:nvSpPr>
        <p:spPr>
          <a:xfrm>
            <a:off x="2260237" y="2967176"/>
            <a:ext cx="3444677" cy="592336"/>
          </a:xfrm>
          <a:prstGeom prst="rect">
            <a:avLst/>
          </a:prstGeom>
          <a:noFill/>
          <a:ln/>
        </p:spPr>
        <p:txBody>
          <a:bodyPr wrap="square" rtlCol="0" anchor="t"/>
          <a:lstStyle/>
          <a:p>
            <a:pPr>
              <a:lnSpc>
                <a:spcPts val="2332"/>
              </a:lnSpc>
            </a:pPr>
            <a:r>
              <a:rPr lang="en-US" sz="1458" kern="0" spc="-29">
                <a:solidFill>
                  <a:srgbClr val="272525"/>
                </a:solidFill>
                <a:latin typeface="Source Sans Pro" pitchFamily="34" charset="0"/>
                <a:ea typeface="Source Sans Pro" pitchFamily="34" charset="-122"/>
                <a:cs typeface="Source Sans Pro" pitchFamily="34" charset="-120"/>
              </a:rPr>
              <a:t>Graph showing true positive rate against false positive rate.</a:t>
            </a:r>
            <a:endParaRPr lang="en-US" sz="1458"/>
          </a:p>
        </p:txBody>
      </p:sp>
      <p:sp>
        <p:nvSpPr>
          <p:cNvPr id="9" name="Shape 6"/>
          <p:cNvSpPr/>
          <p:nvPr/>
        </p:nvSpPr>
        <p:spPr>
          <a:xfrm>
            <a:off x="1538015" y="4082220"/>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0" name="Text 7"/>
          <p:cNvSpPr/>
          <p:nvPr/>
        </p:nvSpPr>
        <p:spPr>
          <a:xfrm>
            <a:off x="1669083" y="4085523"/>
            <a:ext cx="154384" cy="347068"/>
          </a:xfrm>
          <a:prstGeom prst="rect">
            <a:avLst/>
          </a:prstGeom>
          <a:noFill/>
          <a:ln/>
        </p:spPr>
        <p:txBody>
          <a:bodyPr wrap="none" rtlCol="0" anchor="t"/>
          <a:lstStyle/>
          <a:p>
            <a:pPr algn="ctr">
              <a:lnSpc>
                <a:spcPts val="2734"/>
              </a:lnSpc>
            </a:pPr>
            <a:r>
              <a:rPr lang="en-US" sz="2187" b="1" kern="0" spc="-29">
                <a:solidFill>
                  <a:srgbClr val="272525"/>
                </a:solidFill>
                <a:latin typeface="adonis-web" pitchFamily="34" charset="0"/>
                <a:ea typeface="adonis-web" pitchFamily="34" charset="-122"/>
                <a:cs typeface="adonis-web" pitchFamily="34" charset="-120"/>
              </a:rPr>
              <a:t>2</a:t>
            </a:r>
            <a:endParaRPr lang="en-US" sz="2187"/>
          </a:p>
        </p:txBody>
      </p:sp>
      <p:sp>
        <p:nvSpPr>
          <p:cNvPr id="11" name="Text 8"/>
          <p:cNvSpPr/>
          <p:nvPr/>
        </p:nvSpPr>
        <p:spPr>
          <a:xfrm>
            <a:off x="2257611" y="4082972"/>
            <a:ext cx="2314575" cy="289322"/>
          </a:xfrm>
          <a:prstGeom prst="rect">
            <a:avLst/>
          </a:prstGeom>
          <a:noFill/>
          <a:ln/>
        </p:spPr>
        <p:txBody>
          <a:bodyPr wrap="none" rtlCol="0" anchor="t"/>
          <a:lstStyle/>
          <a:p>
            <a:pPr>
              <a:lnSpc>
                <a:spcPts val="2278"/>
              </a:lnSpc>
            </a:pPr>
            <a:r>
              <a:rPr lang="en-US" sz="1822" b="1" kern="0" spc="-29">
                <a:solidFill>
                  <a:srgbClr val="272525"/>
                </a:solidFill>
                <a:latin typeface="adonis-web" pitchFamily="34" charset="0"/>
                <a:ea typeface="adonis-web" pitchFamily="34" charset="-122"/>
                <a:cs typeface="adonis-web" pitchFamily="34" charset="-120"/>
              </a:rPr>
              <a:t>Confusion Matrix</a:t>
            </a:r>
            <a:endParaRPr lang="en-US" sz="1822"/>
          </a:p>
        </p:txBody>
      </p:sp>
      <p:sp>
        <p:nvSpPr>
          <p:cNvPr id="12" name="Text 9"/>
          <p:cNvSpPr/>
          <p:nvPr/>
        </p:nvSpPr>
        <p:spPr>
          <a:xfrm>
            <a:off x="2257610" y="4499032"/>
            <a:ext cx="5161036" cy="937984"/>
          </a:xfrm>
          <a:prstGeom prst="rect">
            <a:avLst/>
          </a:prstGeom>
          <a:noFill/>
          <a:ln/>
        </p:spPr>
        <p:txBody>
          <a:bodyPr wrap="square" lIns="91440" tIns="45720" rIns="91440" bIns="45720" rtlCol="0" anchor="t"/>
          <a:lstStyle/>
          <a:p>
            <a:pPr>
              <a:lnSpc>
                <a:spcPts val="2332"/>
              </a:lnSpc>
            </a:pPr>
            <a:r>
              <a:rPr lang="en-US" sz="1450"/>
              <a:t>Matrix showing the counts of true positives, false positives, true negative, and false negative predictions made by a classification model.</a:t>
            </a:r>
          </a:p>
        </p:txBody>
      </p:sp>
      <p:pic>
        <p:nvPicPr>
          <p:cNvPr id="22" name="Image 1" descr="preencoded.png">
            <a:extLst>
              <a:ext uri="{FF2B5EF4-FFF2-40B4-BE49-F238E27FC236}">
                <a16:creationId xmlns:a16="http://schemas.microsoft.com/office/drawing/2014/main" id="{14F8160A-C414-F538-8A61-3411B8BE18DE}"/>
              </a:ext>
            </a:extLst>
          </p:cNvPr>
          <p:cNvPicPr>
            <a:picLocks noChangeAspect="1"/>
          </p:cNvPicPr>
          <p:nvPr/>
        </p:nvPicPr>
        <p:blipFill>
          <a:blip r:embed="rId4"/>
          <a:stretch>
            <a:fillRect/>
          </a:stretch>
        </p:blipFill>
        <p:spPr>
          <a:xfrm>
            <a:off x="7716375" y="2245099"/>
            <a:ext cx="3913088" cy="3913088"/>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4" name="Text 1"/>
          <p:cNvSpPr/>
          <p:nvPr/>
        </p:nvSpPr>
        <p:spPr>
          <a:xfrm>
            <a:off x="1567698" y="325088"/>
            <a:ext cx="2962683" cy="578644"/>
          </a:xfrm>
          <a:prstGeom prst="rect">
            <a:avLst/>
          </a:prstGeom>
          <a:noFill/>
          <a:ln/>
        </p:spPr>
        <p:txBody>
          <a:bodyPr wrap="none" lIns="91440" tIns="45720" rIns="91440" bIns="45720" rtlCol="0" anchor="t"/>
          <a:lstStyle/>
          <a:p>
            <a:pPr>
              <a:lnSpc>
                <a:spcPts val="4556"/>
              </a:lnSpc>
            </a:pPr>
            <a:r>
              <a:rPr lang="en-US" sz="3600" b="1" kern="0" spc="-29">
                <a:solidFill>
                  <a:srgbClr val="000000"/>
                </a:solidFill>
                <a:latin typeface="adonis-web"/>
                <a:ea typeface="adonis-web"/>
                <a:cs typeface="adonis-web" pitchFamily="34" charset="-120"/>
              </a:rPr>
              <a:t>​ROC Curve</a:t>
            </a:r>
            <a:endParaRPr lang="en-US" sz="3600" b="1" kern="0" spc="-29">
              <a:solidFill>
                <a:srgbClr val="000000"/>
              </a:solidFill>
              <a:latin typeface="adonis-web"/>
              <a:ea typeface="adonis-web" pitchFamily="34" charset="-122"/>
              <a:cs typeface="adonis-web" pitchFamily="34" charset="-120"/>
            </a:endParaRPr>
          </a:p>
          <a:p>
            <a:pPr>
              <a:lnSpc>
                <a:spcPts val="4556"/>
              </a:lnSpc>
            </a:pPr>
            <a:endParaRPr lang="en-US" sz="3645"/>
          </a:p>
        </p:txBody>
      </p:sp>
      <p:pic>
        <p:nvPicPr>
          <p:cNvPr id="21" name="Picture 20" descr="A graph of a curve&#10;&#10;Description automatically generated">
            <a:extLst>
              <a:ext uri="{FF2B5EF4-FFF2-40B4-BE49-F238E27FC236}">
                <a16:creationId xmlns:a16="http://schemas.microsoft.com/office/drawing/2014/main" id="{EAF9823F-9DCD-7917-BED3-8A77FD787084}"/>
              </a:ext>
            </a:extLst>
          </p:cNvPr>
          <p:cNvPicPr>
            <a:picLocks noChangeAspect="1"/>
          </p:cNvPicPr>
          <p:nvPr/>
        </p:nvPicPr>
        <p:blipFill>
          <a:blip r:embed="rId4"/>
          <a:stretch>
            <a:fillRect/>
          </a:stretch>
        </p:blipFill>
        <p:spPr>
          <a:xfrm>
            <a:off x="7327" y="1172959"/>
            <a:ext cx="5762217" cy="4583723"/>
          </a:xfrm>
          <a:prstGeom prst="rect">
            <a:avLst/>
          </a:prstGeom>
        </p:spPr>
      </p:pic>
      <p:sp>
        <p:nvSpPr>
          <p:cNvPr id="22" name="Text 1">
            <a:extLst>
              <a:ext uri="{FF2B5EF4-FFF2-40B4-BE49-F238E27FC236}">
                <a16:creationId xmlns:a16="http://schemas.microsoft.com/office/drawing/2014/main" id="{92A1043A-A853-A0A0-9BDB-8044C4B79B02}"/>
              </a:ext>
            </a:extLst>
          </p:cNvPr>
          <p:cNvSpPr/>
          <p:nvPr/>
        </p:nvSpPr>
        <p:spPr>
          <a:xfrm>
            <a:off x="7223378" y="325893"/>
            <a:ext cx="3835401" cy="578644"/>
          </a:xfrm>
          <a:prstGeom prst="rect">
            <a:avLst/>
          </a:prstGeom>
          <a:noFill/>
          <a:ln/>
        </p:spPr>
        <p:txBody>
          <a:bodyPr wrap="none" lIns="91440" tIns="45720" rIns="91440" bIns="45720" rtlCol="0" anchor="t"/>
          <a:lstStyle/>
          <a:p>
            <a:pPr>
              <a:lnSpc>
                <a:spcPts val="4556"/>
              </a:lnSpc>
            </a:pPr>
            <a:r>
              <a:rPr lang="en-US" sz="3600" b="1" kern="0" spc="-29">
                <a:solidFill>
                  <a:srgbClr val="000000"/>
                </a:solidFill>
                <a:ea typeface="adonis-web"/>
              </a:rPr>
              <a:t>Confusion Matrix</a:t>
            </a:r>
            <a:endParaRPr lang="en-US"/>
          </a:p>
          <a:p>
            <a:pPr>
              <a:lnSpc>
                <a:spcPts val="4556"/>
              </a:lnSpc>
            </a:pPr>
            <a:endParaRPr lang="en-US" sz="3645"/>
          </a:p>
        </p:txBody>
      </p:sp>
      <p:pic>
        <p:nvPicPr>
          <p:cNvPr id="23" name="Picture 22" descr="A yellow and purple squares with black numbers&#10;&#10;Description automatically generated">
            <a:extLst>
              <a:ext uri="{FF2B5EF4-FFF2-40B4-BE49-F238E27FC236}">
                <a16:creationId xmlns:a16="http://schemas.microsoft.com/office/drawing/2014/main" id="{2E73941F-A1A3-8931-A209-A5FAB973B486}"/>
              </a:ext>
            </a:extLst>
          </p:cNvPr>
          <p:cNvPicPr>
            <a:picLocks noChangeAspect="1"/>
          </p:cNvPicPr>
          <p:nvPr/>
        </p:nvPicPr>
        <p:blipFill>
          <a:blip r:embed="rId5"/>
          <a:stretch>
            <a:fillRect/>
          </a:stretch>
        </p:blipFill>
        <p:spPr>
          <a:xfrm>
            <a:off x="6448507" y="1172959"/>
            <a:ext cx="5736167" cy="4570697"/>
          </a:xfrm>
          <a:prstGeom prst="rect">
            <a:avLst/>
          </a:prstGeom>
        </p:spPr>
      </p:pic>
    </p:spTree>
    <p:extLst>
      <p:ext uri="{BB962C8B-B14F-4D97-AF65-F5344CB8AC3E}">
        <p14:creationId xmlns:p14="http://schemas.microsoft.com/office/powerpoint/2010/main" val="214977595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4" name="Text 1"/>
          <p:cNvSpPr/>
          <p:nvPr/>
        </p:nvSpPr>
        <p:spPr>
          <a:xfrm>
            <a:off x="2726847" y="1228959"/>
            <a:ext cx="6375400" cy="578644"/>
          </a:xfrm>
          <a:prstGeom prst="rect">
            <a:avLst/>
          </a:prstGeom>
          <a:noFill/>
          <a:ln/>
        </p:spPr>
        <p:txBody>
          <a:bodyPr wrap="none" lIns="91440" tIns="45720" rIns="91440" bIns="45720" rtlCol="0" anchor="t"/>
          <a:lstStyle/>
          <a:p>
            <a:pPr>
              <a:lnSpc>
                <a:spcPts val="4556"/>
              </a:lnSpc>
            </a:pPr>
            <a:r>
              <a:rPr lang="en-US" sz="3600" b="1" kern="0" spc="-29">
                <a:solidFill>
                  <a:srgbClr val="000000"/>
                </a:solidFill>
                <a:latin typeface="adonis-web"/>
                <a:ea typeface="adonis-web"/>
                <a:cs typeface="adonis-web" pitchFamily="34" charset="-120"/>
              </a:rPr>
              <a:t>Analysis and Insights (Model Explainers)​</a:t>
            </a:r>
          </a:p>
          <a:p>
            <a:pPr>
              <a:lnSpc>
                <a:spcPts val="4556"/>
              </a:lnSpc>
            </a:pPr>
            <a:endParaRPr lang="en-US" sz="3645"/>
          </a:p>
        </p:txBody>
      </p:sp>
      <p:sp>
        <p:nvSpPr>
          <p:cNvPr id="5" name="Shape 2"/>
          <p:cNvSpPr/>
          <p:nvPr/>
        </p:nvSpPr>
        <p:spPr>
          <a:xfrm>
            <a:off x="1956991" y="2754611"/>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6" name="Text 3"/>
          <p:cNvSpPr/>
          <p:nvPr/>
        </p:nvSpPr>
        <p:spPr>
          <a:xfrm>
            <a:off x="2088059" y="2789337"/>
            <a:ext cx="154384" cy="347068"/>
          </a:xfrm>
          <a:prstGeom prst="rect">
            <a:avLst/>
          </a:prstGeom>
          <a:noFill/>
          <a:ln/>
        </p:spPr>
        <p:txBody>
          <a:bodyPr wrap="none" rtlCol="0" anchor="t"/>
          <a:lstStyle/>
          <a:p>
            <a:pPr algn="ctr">
              <a:lnSpc>
                <a:spcPts val="2734"/>
              </a:lnSpc>
            </a:pPr>
            <a:r>
              <a:rPr lang="en-US" sz="2187" b="1" kern="0" spc="-29">
                <a:solidFill>
                  <a:srgbClr val="272525"/>
                </a:solidFill>
                <a:latin typeface="adonis-web" pitchFamily="34" charset="0"/>
                <a:ea typeface="adonis-web" pitchFamily="34" charset="-122"/>
                <a:cs typeface="adonis-web" pitchFamily="34" charset="-120"/>
              </a:rPr>
              <a:t>1</a:t>
            </a:r>
            <a:endParaRPr lang="en-US" sz="2187"/>
          </a:p>
        </p:txBody>
      </p:sp>
      <p:sp>
        <p:nvSpPr>
          <p:cNvPr id="7" name="Text 4"/>
          <p:cNvSpPr/>
          <p:nvPr/>
        </p:nvSpPr>
        <p:spPr>
          <a:xfrm>
            <a:off x="2558753" y="2818209"/>
            <a:ext cx="2314575" cy="289322"/>
          </a:xfrm>
          <a:prstGeom prst="rect">
            <a:avLst/>
          </a:prstGeom>
          <a:noFill/>
          <a:ln/>
        </p:spPr>
        <p:txBody>
          <a:bodyPr wrap="none" rtlCol="0" anchor="t"/>
          <a:lstStyle/>
          <a:p>
            <a:pPr>
              <a:lnSpc>
                <a:spcPts val="2278"/>
              </a:lnSpc>
            </a:pPr>
            <a:r>
              <a:rPr lang="en-US" sz="1822" b="1" kern="0" spc="-29">
                <a:solidFill>
                  <a:srgbClr val="272525"/>
                </a:solidFill>
                <a:latin typeface="adonis-web" pitchFamily="34" charset="0"/>
                <a:ea typeface="adonis-web" pitchFamily="34" charset="-122"/>
                <a:cs typeface="adonis-web" pitchFamily="34" charset="-120"/>
              </a:rPr>
              <a:t>ROC Curve</a:t>
            </a:r>
            <a:endParaRPr lang="en-US" sz="1822"/>
          </a:p>
        </p:txBody>
      </p:sp>
      <p:sp>
        <p:nvSpPr>
          <p:cNvPr id="8" name="Text 5"/>
          <p:cNvSpPr/>
          <p:nvPr/>
        </p:nvSpPr>
        <p:spPr>
          <a:xfrm>
            <a:off x="2558752" y="3218557"/>
            <a:ext cx="3444677" cy="592336"/>
          </a:xfrm>
          <a:prstGeom prst="rect">
            <a:avLst/>
          </a:prstGeom>
          <a:noFill/>
          <a:ln/>
        </p:spPr>
        <p:txBody>
          <a:bodyPr wrap="square" rtlCol="0" anchor="t"/>
          <a:lstStyle/>
          <a:p>
            <a:pPr>
              <a:lnSpc>
                <a:spcPts val="2332"/>
              </a:lnSpc>
            </a:pPr>
            <a:r>
              <a:rPr lang="en-US" sz="1458" kern="0" spc="-29">
                <a:solidFill>
                  <a:srgbClr val="272525"/>
                </a:solidFill>
                <a:latin typeface="Source Sans Pro" pitchFamily="34" charset="0"/>
                <a:ea typeface="Source Sans Pro" pitchFamily="34" charset="-122"/>
                <a:cs typeface="Source Sans Pro" pitchFamily="34" charset="-120"/>
              </a:rPr>
              <a:t>Graph showing true positive rate against false positive rate.</a:t>
            </a:r>
            <a:endParaRPr lang="en-US" sz="1458"/>
          </a:p>
        </p:txBody>
      </p:sp>
      <p:sp>
        <p:nvSpPr>
          <p:cNvPr id="9" name="Shape 6"/>
          <p:cNvSpPr/>
          <p:nvPr/>
        </p:nvSpPr>
        <p:spPr>
          <a:xfrm>
            <a:off x="6188571" y="2754611"/>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0" name="Text 7"/>
          <p:cNvSpPr/>
          <p:nvPr/>
        </p:nvSpPr>
        <p:spPr>
          <a:xfrm>
            <a:off x="6319640" y="2789337"/>
            <a:ext cx="154384" cy="347068"/>
          </a:xfrm>
          <a:prstGeom prst="rect">
            <a:avLst/>
          </a:prstGeom>
          <a:noFill/>
          <a:ln/>
        </p:spPr>
        <p:txBody>
          <a:bodyPr wrap="none" rtlCol="0" anchor="t"/>
          <a:lstStyle/>
          <a:p>
            <a:pPr algn="ctr">
              <a:lnSpc>
                <a:spcPts val="2734"/>
              </a:lnSpc>
            </a:pPr>
            <a:r>
              <a:rPr lang="en-US" sz="2187" b="1" kern="0" spc="-29">
                <a:solidFill>
                  <a:srgbClr val="272525"/>
                </a:solidFill>
                <a:latin typeface="adonis-web" pitchFamily="34" charset="0"/>
                <a:ea typeface="adonis-web" pitchFamily="34" charset="-122"/>
                <a:cs typeface="adonis-web" pitchFamily="34" charset="-120"/>
              </a:rPr>
              <a:t>2</a:t>
            </a:r>
            <a:endParaRPr lang="en-US" sz="2187"/>
          </a:p>
        </p:txBody>
      </p:sp>
      <p:sp>
        <p:nvSpPr>
          <p:cNvPr id="11" name="Text 8"/>
          <p:cNvSpPr/>
          <p:nvPr/>
        </p:nvSpPr>
        <p:spPr>
          <a:xfrm>
            <a:off x="6790333" y="2818209"/>
            <a:ext cx="2314575" cy="289322"/>
          </a:xfrm>
          <a:prstGeom prst="rect">
            <a:avLst/>
          </a:prstGeom>
          <a:noFill/>
          <a:ln/>
        </p:spPr>
        <p:txBody>
          <a:bodyPr wrap="none" rtlCol="0" anchor="t"/>
          <a:lstStyle/>
          <a:p>
            <a:pPr>
              <a:lnSpc>
                <a:spcPts val="2278"/>
              </a:lnSpc>
            </a:pPr>
            <a:r>
              <a:rPr lang="en-US" sz="1822" b="1" kern="0" spc="-29">
                <a:solidFill>
                  <a:srgbClr val="272525"/>
                </a:solidFill>
                <a:latin typeface="adonis-web" pitchFamily="34" charset="0"/>
                <a:ea typeface="adonis-web" pitchFamily="34" charset="-122"/>
                <a:cs typeface="adonis-web" pitchFamily="34" charset="-120"/>
              </a:rPr>
              <a:t>Confusion Matrix</a:t>
            </a:r>
            <a:endParaRPr lang="en-US" sz="1822"/>
          </a:p>
        </p:txBody>
      </p:sp>
      <p:sp>
        <p:nvSpPr>
          <p:cNvPr id="12" name="Text 9"/>
          <p:cNvSpPr/>
          <p:nvPr/>
        </p:nvSpPr>
        <p:spPr>
          <a:xfrm>
            <a:off x="6790332" y="3218557"/>
            <a:ext cx="5161036" cy="592336"/>
          </a:xfrm>
          <a:prstGeom prst="rect">
            <a:avLst/>
          </a:prstGeom>
          <a:noFill/>
          <a:ln/>
        </p:spPr>
        <p:txBody>
          <a:bodyPr wrap="square" rtlCol="0" anchor="t"/>
          <a:lstStyle/>
          <a:p>
            <a:pPr>
              <a:lnSpc>
                <a:spcPts val="2332"/>
              </a:lnSpc>
            </a:pPr>
            <a:r>
              <a:rPr lang="en-US" sz="1458"/>
              <a:t>Matrix showing the counts of true positive, false positive, true negative, and false negative predictions made by a classification model.</a:t>
            </a:r>
          </a:p>
        </p:txBody>
      </p:sp>
      <p:sp>
        <p:nvSpPr>
          <p:cNvPr id="13" name="Shape 10"/>
          <p:cNvSpPr/>
          <p:nvPr/>
        </p:nvSpPr>
        <p:spPr>
          <a:xfrm>
            <a:off x="1956991" y="4140696"/>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4" name="Text 11"/>
          <p:cNvSpPr/>
          <p:nvPr/>
        </p:nvSpPr>
        <p:spPr>
          <a:xfrm>
            <a:off x="2088059" y="4175423"/>
            <a:ext cx="154384" cy="347068"/>
          </a:xfrm>
          <a:prstGeom prst="rect">
            <a:avLst/>
          </a:prstGeom>
          <a:noFill/>
          <a:ln/>
        </p:spPr>
        <p:txBody>
          <a:bodyPr wrap="none" rtlCol="0" anchor="t"/>
          <a:lstStyle/>
          <a:p>
            <a:pPr algn="ctr">
              <a:lnSpc>
                <a:spcPts val="2734"/>
              </a:lnSpc>
            </a:pPr>
            <a:r>
              <a:rPr lang="en-US" sz="2187" b="1" kern="0" spc="-29">
                <a:solidFill>
                  <a:srgbClr val="272525"/>
                </a:solidFill>
                <a:latin typeface="adonis-web" pitchFamily="34" charset="0"/>
                <a:ea typeface="adonis-web" pitchFamily="34" charset="-122"/>
                <a:cs typeface="adonis-web" pitchFamily="34" charset="-120"/>
              </a:rPr>
              <a:t>3</a:t>
            </a:r>
            <a:endParaRPr lang="en-US" sz="2187"/>
          </a:p>
        </p:txBody>
      </p:sp>
      <p:sp>
        <p:nvSpPr>
          <p:cNvPr id="15" name="Text 12"/>
          <p:cNvSpPr/>
          <p:nvPr/>
        </p:nvSpPr>
        <p:spPr>
          <a:xfrm>
            <a:off x="2558753" y="4204295"/>
            <a:ext cx="2314575" cy="289322"/>
          </a:xfrm>
          <a:prstGeom prst="rect">
            <a:avLst/>
          </a:prstGeom>
          <a:noFill/>
          <a:ln/>
        </p:spPr>
        <p:txBody>
          <a:bodyPr wrap="none" lIns="91440" tIns="45720" rIns="91440" bIns="45720" rtlCol="0" anchor="t"/>
          <a:lstStyle/>
          <a:p>
            <a:pPr>
              <a:lnSpc>
                <a:spcPts val="2278"/>
              </a:lnSpc>
            </a:pPr>
            <a:r>
              <a:rPr lang="en-US" b="1" kern="0" spc="-29">
                <a:solidFill>
                  <a:srgbClr val="272525"/>
                </a:solidFill>
                <a:latin typeface="adonis-web"/>
                <a:ea typeface="adonis-web"/>
              </a:rPr>
              <a:t>Feature Importance</a:t>
            </a:r>
            <a:endParaRPr lang="en-US" sz="1822" err="1"/>
          </a:p>
        </p:txBody>
      </p:sp>
      <p:sp>
        <p:nvSpPr>
          <p:cNvPr id="16" name="Text 13"/>
          <p:cNvSpPr/>
          <p:nvPr/>
        </p:nvSpPr>
        <p:spPr>
          <a:xfrm>
            <a:off x="2558752" y="4604644"/>
            <a:ext cx="3444677" cy="592336"/>
          </a:xfrm>
          <a:prstGeom prst="rect">
            <a:avLst/>
          </a:prstGeom>
          <a:noFill/>
          <a:ln/>
        </p:spPr>
        <p:txBody>
          <a:bodyPr wrap="square" rtlCol="0" anchor="t"/>
          <a:lstStyle/>
          <a:p>
            <a:pPr>
              <a:lnSpc>
                <a:spcPts val="2332"/>
              </a:lnSpc>
            </a:pPr>
            <a:r>
              <a:rPr lang="en-US" sz="1458"/>
              <a:t>Ranking or score indicating the relative importance of features in influencing model predictions.</a:t>
            </a:r>
          </a:p>
        </p:txBody>
      </p:sp>
      <p:sp>
        <p:nvSpPr>
          <p:cNvPr id="17" name="Shape 14"/>
          <p:cNvSpPr/>
          <p:nvPr/>
        </p:nvSpPr>
        <p:spPr>
          <a:xfrm>
            <a:off x="6188571" y="4140696"/>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8" name="Text 15"/>
          <p:cNvSpPr/>
          <p:nvPr/>
        </p:nvSpPr>
        <p:spPr>
          <a:xfrm>
            <a:off x="6319640" y="4175423"/>
            <a:ext cx="154384" cy="347068"/>
          </a:xfrm>
          <a:prstGeom prst="rect">
            <a:avLst/>
          </a:prstGeom>
          <a:noFill/>
          <a:ln/>
        </p:spPr>
        <p:txBody>
          <a:bodyPr wrap="none" rtlCol="0" anchor="t"/>
          <a:lstStyle/>
          <a:p>
            <a:pPr algn="ctr">
              <a:lnSpc>
                <a:spcPts val="2734"/>
              </a:lnSpc>
            </a:pPr>
            <a:r>
              <a:rPr lang="en-US" sz="2187" b="1" kern="0" spc="-29">
                <a:solidFill>
                  <a:srgbClr val="272525"/>
                </a:solidFill>
                <a:latin typeface="adonis-web" pitchFamily="34" charset="0"/>
                <a:ea typeface="adonis-web" pitchFamily="34" charset="-122"/>
                <a:cs typeface="adonis-web" pitchFamily="34" charset="-120"/>
              </a:rPr>
              <a:t>4</a:t>
            </a:r>
            <a:endParaRPr lang="en-US" sz="2187"/>
          </a:p>
        </p:txBody>
      </p:sp>
      <p:sp>
        <p:nvSpPr>
          <p:cNvPr id="19" name="Text 16"/>
          <p:cNvSpPr/>
          <p:nvPr/>
        </p:nvSpPr>
        <p:spPr>
          <a:xfrm>
            <a:off x="6790333" y="4204295"/>
            <a:ext cx="2314575" cy="289322"/>
          </a:xfrm>
          <a:prstGeom prst="rect">
            <a:avLst/>
          </a:prstGeom>
          <a:noFill/>
          <a:ln/>
        </p:spPr>
        <p:txBody>
          <a:bodyPr wrap="none" rtlCol="0" anchor="t"/>
          <a:lstStyle/>
          <a:p>
            <a:pPr>
              <a:lnSpc>
                <a:spcPts val="2278"/>
              </a:lnSpc>
            </a:pPr>
            <a:r>
              <a:rPr lang="en-US" sz="1822" b="1" kern="0" spc="-29">
                <a:solidFill>
                  <a:srgbClr val="272525"/>
                </a:solidFill>
                <a:latin typeface="adonis-web" pitchFamily="34" charset="0"/>
                <a:ea typeface="adonis-web" pitchFamily="34" charset="-122"/>
                <a:cs typeface="adonis-web" pitchFamily="34" charset="-120"/>
              </a:rPr>
              <a:t>Permutation Analysis​</a:t>
            </a:r>
            <a:endParaRPr lang="en-US" sz="1822"/>
          </a:p>
        </p:txBody>
      </p:sp>
      <p:sp>
        <p:nvSpPr>
          <p:cNvPr id="20" name="Text 17"/>
          <p:cNvSpPr/>
          <p:nvPr/>
        </p:nvSpPr>
        <p:spPr>
          <a:xfrm>
            <a:off x="6790332" y="4604644"/>
            <a:ext cx="3444677" cy="592336"/>
          </a:xfrm>
          <a:prstGeom prst="rect">
            <a:avLst/>
          </a:prstGeom>
          <a:noFill/>
          <a:ln/>
        </p:spPr>
        <p:txBody>
          <a:bodyPr wrap="square" rtlCol="0" anchor="t"/>
          <a:lstStyle/>
          <a:p>
            <a:pPr>
              <a:lnSpc>
                <a:spcPts val="2332"/>
              </a:lnSpc>
            </a:pPr>
            <a:r>
              <a:rPr lang="en-US" sz="1458" kern="0" spc="-29">
                <a:solidFill>
                  <a:srgbClr val="272525"/>
                </a:solidFill>
                <a:latin typeface="Source Sans Pro" pitchFamily="34" charset="0"/>
                <a:ea typeface="Source Sans Pro" pitchFamily="34" charset="-122"/>
                <a:cs typeface="Source Sans Pro" pitchFamily="34" charset="-120"/>
              </a:rPr>
              <a:t>Technique evaluating feature importance by randomly shuffling feature values to measure their impact on model performance.</a:t>
            </a:r>
            <a:endParaRPr lang="en-US" sz="1458"/>
          </a:p>
        </p:txBody>
      </p:sp>
    </p:spTree>
    <p:extLst>
      <p:ext uri="{BB962C8B-B14F-4D97-AF65-F5344CB8AC3E}">
        <p14:creationId xmlns:p14="http://schemas.microsoft.com/office/powerpoint/2010/main" val="3022843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4" name="Text 1"/>
          <p:cNvSpPr/>
          <p:nvPr/>
        </p:nvSpPr>
        <p:spPr>
          <a:xfrm>
            <a:off x="302936" y="325088"/>
            <a:ext cx="5492208" cy="578644"/>
          </a:xfrm>
          <a:prstGeom prst="rect">
            <a:avLst/>
          </a:prstGeom>
          <a:noFill/>
          <a:ln/>
        </p:spPr>
        <p:txBody>
          <a:bodyPr wrap="none" lIns="91440" tIns="45720" rIns="91440" bIns="45720" rtlCol="0" anchor="t"/>
          <a:lstStyle/>
          <a:p>
            <a:pPr>
              <a:lnSpc>
                <a:spcPts val="4556"/>
              </a:lnSpc>
            </a:pPr>
            <a:r>
              <a:rPr lang="en-US" sz="3600" b="1" kern="0" spc="-29">
                <a:solidFill>
                  <a:srgbClr val="000000"/>
                </a:solidFill>
                <a:latin typeface="adonis-web"/>
                <a:ea typeface="adonis-web"/>
                <a:cs typeface="adonis-web" pitchFamily="34" charset="-120"/>
              </a:rPr>
              <a:t>​Feature Important Analysis</a:t>
            </a:r>
            <a:endParaRPr lang="en-US" sz="3600" b="1" kern="0" spc="-29">
              <a:solidFill>
                <a:srgbClr val="000000"/>
              </a:solidFill>
              <a:latin typeface="adonis-web"/>
              <a:ea typeface="adonis-web" pitchFamily="34" charset="-122"/>
              <a:cs typeface="adonis-web" pitchFamily="34" charset="-120"/>
            </a:endParaRPr>
          </a:p>
          <a:p>
            <a:pPr>
              <a:lnSpc>
                <a:spcPts val="4556"/>
              </a:lnSpc>
            </a:pPr>
            <a:endParaRPr lang="en-US" sz="3645"/>
          </a:p>
        </p:txBody>
      </p:sp>
      <p:sp>
        <p:nvSpPr>
          <p:cNvPr id="22" name="Text 1">
            <a:extLst>
              <a:ext uri="{FF2B5EF4-FFF2-40B4-BE49-F238E27FC236}">
                <a16:creationId xmlns:a16="http://schemas.microsoft.com/office/drawing/2014/main" id="{92A1043A-A853-A0A0-9BDB-8044C4B79B02}"/>
              </a:ext>
            </a:extLst>
          </p:cNvPr>
          <p:cNvSpPr/>
          <p:nvPr/>
        </p:nvSpPr>
        <p:spPr>
          <a:xfrm>
            <a:off x="6807027" y="325893"/>
            <a:ext cx="4833071" cy="578644"/>
          </a:xfrm>
          <a:prstGeom prst="rect">
            <a:avLst/>
          </a:prstGeom>
          <a:noFill/>
          <a:ln/>
        </p:spPr>
        <p:txBody>
          <a:bodyPr wrap="none" lIns="91440" tIns="45720" rIns="91440" bIns="45720" rtlCol="0" anchor="t"/>
          <a:lstStyle/>
          <a:p>
            <a:pPr>
              <a:lnSpc>
                <a:spcPts val="4556"/>
              </a:lnSpc>
            </a:pPr>
            <a:r>
              <a:rPr lang="en-US" sz="3600" b="1" kern="0" spc="-29">
                <a:solidFill>
                  <a:srgbClr val="000000"/>
                </a:solidFill>
                <a:ea typeface="adonis-web"/>
              </a:rPr>
              <a:t>Permutation Analysis</a:t>
            </a:r>
            <a:endParaRPr lang="en-US"/>
          </a:p>
          <a:p>
            <a:pPr>
              <a:lnSpc>
                <a:spcPts val="4556"/>
              </a:lnSpc>
            </a:pPr>
            <a:endParaRPr lang="en-US" sz="3645"/>
          </a:p>
        </p:txBody>
      </p:sp>
      <p:pic>
        <p:nvPicPr>
          <p:cNvPr id="5" name="Picture 4" descr="A graph with blue bars&#10;&#10;Description automatically generated">
            <a:extLst>
              <a:ext uri="{FF2B5EF4-FFF2-40B4-BE49-F238E27FC236}">
                <a16:creationId xmlns:a16="http://schemas.microsoft.com/office/drawing/2014/main" id="{7F3F4F1C-E1F9-F2A0-5248-F41BA50F0F86}"/>
              </a:ext>
            </a:extLst>
          </p:cNvPr>
          <p:cNvPicPr>
            <a:picLocks noChangeAspect="1"/>
          </p:cNvPicPr>
          <p:nvPr/>
        </p:nvPicPr>
        <p:blipFill>
          <a:blip r:embed="rId4"/>
          <a:stretch>
            <a:fillRect/>
          </a:stretch>
        </p:blipFill>
        <p:spPr>
          <a:xfrm>
            <a:off x="7268" y="1234961"/>
            <a:ext cx="5764882" cy="4440417"/>
          </a:xfrm>
          <a:prstGeom prst="rect">
            <a:avLst/>
          </a:prstGeom>
        </p:spPr>
      </p:pic>
      <p:pic>
        <p:nvPicPr>
          <p:cNvPr id="6" name="Picture 5" descr="A graph with a bar graph&#10;&#10;Description automatically generated">
            <a:extLst>
              <a:ext uri="{FF2B5EF4-FFF2-40B4-BE49-F238E27FC236}">
                <a16:creationId xmlns:a16="http://schemas.microsoft.com/office/drawing/2014/main" id="{BF40F487-88B4-1E3C-C531-087F8E506D51}"/>
              </a:ext>
            </a:extLst>
          </p:cNvPr>
          <p:cNvPicPr>
            <a:picLocks noChangeAspect="1"/>
          </p:cNvPicPr>
          <p:nvPr/>
        </p:nvPicPr>
        <p:blipFill>
          <a:blip r:embed="rId5"/>
          <a:stretch>
            <a:fillRect/>
          </a:stretch>
        </p:blipFill>
        <p:spPr>
          <a:xfrm>
            <a:off x="6418867" y="1231180"/>
            <a:ext cx="5772739" cy="4440417"/>
          </a:xfrm>
          <a:prstGeom prst="rect">
            <a:avLst/>
          </a:prstGeom>
        </p:spPr>
      </p:pic>
    </p:spTree>
    <p:extLst>
      <p:ext uri="{BB962C8B-B14F-4D97-AF65-F5344CB8AC3E}">
        <p14:creationId xmlns:p14="http://schemas.microsoft.com/office/powerpoint/2010/main" val="73354858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5" name="Text 1"/>
          <p:cNvSpPr/>
          <p:nvPr/>
        </p:nvSpPr>
        <p:spPr>
          <a:xfrm>
            <a:off x="603154" y="924302"/>
            <a:ext cx="6231334" cy="831647"/>
          </a:xfrm>
          <a:prstGeom prst="rect">
            <a:avLst/>
          </a:prstGeom>
          <a:noFill/>
          <a:ln/>
        </p:spPr>
        <p:txBody>
          <a:bodyPr wrap="square" rtlCol="0" anchor="t"/>
          <a:lstStyle/>
          <a:p>
            <a:pPr>
              <a:lnSpc>
                <a:spcPts val="4556"/>
              </a:lnSpc>
            </a:pPr>
            <a:r>
              <a:rPr lang="en-US" sz="3645" b="1" kern="0" spc="-29">
                <a:solidFill>
                  <a:srgbClr val="000000"/>
                </a:solidFill>
                <a:latin typeface="adonis-web" pitchFamily="34" charset="0"/>
                <a:ea typeface="adonis-web" pitchFamily="34" charset="-122"/>
              </a:rPr>
              <a:t>Dashboard</a:t>
            </a:r>
            <a:endParaRPr lang="en-US" sz="3645"/>
          </a:p>
        </p:txBody>
      </p:sp>
      <p:sp>
        <p:nvSpPr>
          <p:cNvPr id="10" name="Text 5">
            <a:extLst>
              <a:ext uri="{FF2B5EF4-FFF2-40B4-BE49-F238E27FC236}">
                <a16:creationId xmlns:a16="http://schemas.microsoft.com/office/drawing/2014/main" id="{931C5456-C884-0B61-6A49-A7902A668670}"/>
              </a:ext>
            </a:extLst>
          </p:cNvPr>
          <p:cNvSpPr/>
          <p:nvPr/>
        </p:nvSpPr>
        <p:spPr>
          <a:xfrm>
            <a:off x="716302" y="1849604"/>
            <a:ext cx="3309400" cy="405198"/>
          </a:xfrm>
          <a:prstGeom prst="rect">
            <a:avLst/>
          </a:prstGeom>
          <a:noFill/>
          <a:ln/>
        </p:spPr>
        <p:txBody>
          <a:bodyPr wrap="square" lIns="91440" tIns="45720" rIns="91440" bIns="45720" rtlCol="0" anchor="t"/>
          <a:lstStyle/>
          <a:p>
            <a:pPr>
              <a:lnSpc>
                <a:spcPts val="2332"/>
              </a:lnSpc>
            </a:pPr>
            <a:r>
              <a:rPr lang="en-US" b="1" kern="0" spc="-29" err="1">
                <a:solidFill>
                  <a:srgbClr val="272525"/>
                </a:solidFill>
                <a:latin typeface="Source Sans Pro"/>
                <a:ea typeface="Source Sans Pro"/>
              </a:rPr>
              <a:t>Streamlit</a:t>
            </a:r>
            <a:r>
              <a:rPr lang="en-US" b="1" kern="0" spc="-29">
                <a:solidFill>
                  <a:srgbClr val="272525"/>
                </a:solidFill>
                <a:latin typeface="Source Sans Pro"/>
                <a:ea typeface="Source Sans Pro"/>
              </a:rPr>
              <a:t> (Python Library)</a:t>
            </a:r>
            <a:endParaRPr lang="en-US"/>
          </a:p>
        </p:txBody>
      </p:sp>
      <p:sp>
        <p:nvSpPr>
          <p:cNvPr id="11" name="Text 5">
            <a:extLst>
              <a:ext uri="{FF2B5EF4-FFF2-40B4-BE49-F238E27FC236}">
                <a16:creationId xmlns:a16="http://schemas.microsoft.com/office/drawing/2014/main" id="{900D7C26-4835-4F94-C605-B9B383589499}"/>
              </a:ext>
            </a:extLst>
          </p:cNvPr>
          <p:cNvSpPr/>
          <p:nvPr/>
        </p:nvSpPr>
        <p:spPr>
          <a:xfrm>
            <a:off x="735842" y="2383655"/>
            <a:ext cx="4748732" cy="965300"/>
          </a:xfrm>
          <a:prstGeom prst="rect">
            <a:avLst/>
          </a:prstGeom>
          <a:noFill/>
          <a:ln/>
        </p:spPr>
        <p:txBody>
          <a:bodyPr wrap="square" lIns="91440" tIns="45720" rIns="91440" bIns="45720" rtlCol="0" anchor="t"/>
          <a:lstStyle/>
          <a:p>
            <a:pPr marL="285750" indent="-285750">
              <a:lnSpc>
                <a:spcPts val="2332"/>
              </a:lnSpc>
              <a:buFont typeface="Arial" panose="020B0604020202020204" pitchFamily="34" charset="0"/>
              <a:buChar char="•"/>
            </a:pPr>
            <a:r>
              <a:rPr lang="en-US" kern="0" spc="-29">
                <a:solidFill>
                  <a:srgbClr val="272525"/>
                </a:solidFill>
                <a:latin typeface="Source Sans Pro"/>
                <a:ea typeface="Source Sans Pro"/>
              </a:rPr>
              <a:t>Python Powered interactivity to make web app</a:t>
            </a:r>
          </a:p>
          <a:p>
            <a:pPr marL="285750" indent="-285750">
              <a:lnSpc>
                <a:spcPts val="2332"/>
              </a:lnSpc>
              <a:buFont typeface="Arial" panose="020B0604020202020204" pitchFamily="34" charset="0"/>
              <a:buChar char="•"/>
            </a:pPr>
            <a:r>
              <a:rPr lang="en-US" kern="0" spc="-29">
                <a:solidFill>
                  <a:srgbClr val="272525"/>
                </a:solidFill>
                <a:latin typeface="Source Sans Pro"/>
                <a:ea typeface="Source Sans Pro"/>
              </a:rPr>
              <a:t>Easy to deploy ML models</a:t>
            </a:r>
          </a:p>
          <a:p>
            <a:pPr marL="285750" indent="-285750">
              <a:lnSpc>
                <a:spcPts val="2332"/>
              </a:lnSpc>
              <a:buFont typeface="Arial" panose="020B0604020202020204" pitchFamily="34" charset="0"/>
              <a:buChar char="•"/>
            </a:pPr>
            <a:endParaRPr lang="en-US" kern="0" spc="-29">
              <a:solidFill>
                <a:srgbClr val="272525"/>
              </a:solidFill>
              <a:latin typeface="Source Sans Pro"/>
              <a:ea typeface="Source Sans Pro"/>
            </a:endParaRPr>
          </a:p>
          <a:p>
            <a:pPr marL="285750" indent="-285750">
              <a:lnSpc>
                <a:spcPts val="2332"/>
              </a:lnSpc>
              <a:buFont typeface="Arial" panose="020B0604020202020204" pitchFamily="34" charset="0"/>
              <a:buChar char="•"/>
            </a:pPr>
            <a:endParaRPr lang="en-US" kern="0" spc="-29">
              <a:solidFill>
                <a:srgbClr val="272525"/>
              </a:solidFill>
              <a:latin typeface="Source Sans Pro"/>
              <a:ea typeface="Source Sans Pro"/>
            </a:endParaRPr>
          </a:p>
        </p:txBody>
      </p:sp>
      <p:pic>
        <p:nvPicPr>
          <p:cNvPr id="7" name="Picture 6" descr="preencoded.png">
            <a:extLst>
              <a:ext uri="{FF2B5EF4-FFF2-40B4-BE49-F238E27FC236}">
                <a16:creationId xmlns:a16="http://schemas.microsoft.com/office/drawing/2014/main" id="{80EECFE0-E137-8D9B-670C-72A4B184FDF5}"/>
              </a:ext>
            </a:extLst>
          </p:cNvPr>
          <p:cNvPicPr>
            <a:picLocks noChangeAspect="1"/>
          </p:cNvPicPr>
          <p:nvPr/>
        </p:nvPicPr>
        <p:blipFill>
          <a:blip r:embed="rId4"/>
          <a:stretch>
            <a:fillRect/>
          </a:stretch>
        </p:blipFill>
        <p:spPr>
          <a:xfrm>
            <a:off x="6846238" y="1335684"/>
            <a:ext cx="4891353" cy="4470268"/>
          </a:xfrm>
          <a:prstGeom prst="rect">
            <a:avLst/>
          </a:prstGeom>
        </p:spPr>
      </p:pic>
      <p:sp>
        <p:nvSpPr>
          <p:cNvPr id="13" name="Text 12">
            <a:extLst>
              <a:ext uri="{FF2B5EF4-FFF2-40B4-BE49-F238E27FC236}">
                <a16:creationId xmlns:a16="http://schemas.microsoft.com/office/drawing/2014/main" id="{BB4647BE-BDE0-D416-F75A-E213004345C3}"/>
              </a:ext>
            </a:extLst>
          </p:cNvPr>
          <p:cNvSpPr/>
          <p:nvPr/>
        </p:nvSpPr>
        <p:spPr>
          <a:xfrm>
            <a:off x="371996" y="4025443"/>
            <a:ext cx="6170305" cy="302347"/>
          </a:xfrm>
          <a:prstGeom prst="rect">
            <a:avLst/>
          </a:prstGeom>
          <a:noFill/>
          <a:ln/>
        </p:spPr>
        <p:txBody>
          <a:bodyPr wrap="none" lIns="91440" tIns="45720" rIns="91440" bIns="45720" rtlCol="0" anchor="t"/>
          <a:lstStyle/>
          <a:p>
            <a:pPr algn="ctr">
              <a:lnSpc>
                <a:spcPts val="2278"/>
              </a:lnSpc>
            </a:pPr>
            <a:r>
              <a:rPr lang="en-US" sz="2400" b="1" kern="0" spc="-29">
                <a:solidFill>
                  <a:srgbClr val="272525"/>
                </a:solidFill>
                <a:latin typeface="adonis-web"/>
                <a:ea typeface="adonis-web"/>
                <a:hlinkClick r:id="rId5"/>
              </a:rPr>
              <a:t>https://openmind.streamlit.app</a:t>
            </a:r>
            <a:endParaRPr lang="en-US"/>
          </a:p>
          <a:p>
            <a:pPr algn="ctr">
              <a:lnSpc>
                <a:spcPts val="2278"/>
              </a:lnSpc>
            </a:pPr>
            <a:endParaRPr lang="en-US" sz="2400" b="1" kern="0" spc="-29">
              <a:solidFill>
                <a:srgbClr val="272525"/>
              </a:solidFill>
              <a:latin typeface="adonis-web" pitchFamily="34" charset="0"/>
              <a:ea typeface="adonis-web" pitchFamily="34" charset="-122"/>
            </a:endParaRPr>
          </a:p>
          <a:p>
            <a:pPr algn="ctr">
              <a:lnSpc>
                <a:spcPts val="2278"/>
              </a:lnSpc>
            </a:pPr>
            <a:endParaRPr lang="en-US" sz="2400" b="1" kern="0" spc="-29">
              <a:solidFill>
                <a:srgbClr val="272525"/>
              </a:solidFill>
              <a:latin typeface="adonis-web" pitchFamily="34" charset="0"/>
              <a:ea typeface="adonis-web" pitchFamily="34" charset="-122"/>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5" name="Text 1"/>
          <p:cNvSpPr/>
          <p:nvPr/>
        </p:nvSpPr>
        <p:spPr>
          <a:xfrm>
            <a:off x="461953" y="127788"/>
            <a:ext cx="6231334" cy="638044"/>
          </a:xfrm>
          <a:prstGeom prst="rect">
            <a:avLst/>
          </a:prstGeom>
          <a:noFill/>
          <a:ln/>
        </p:spPr>
        <p:txBody>
          <a:bodyPr wrap="square" lIns="91440" tIns="45720" rIns="91440" bIns="45720" rtlCol="0" anchor="t"/>
          <a:lstStyle/>
          <a:p>
            <a:pPr>
              <a:lnSpc>
                <a:spcPts val="4556"/>
              </a:lnSpc>
            </a:pPr>
            <a:r>
              <a:rPr lang="en-US" sz="3600" b="1" kern="0" spc="-29">
                <a:solidFill>
                  <a:srgbClr val="000000"/>
                </a:solidFill>
                <a:latin typeface="adonis-web"/>
                <a:ea typeface="adonis-web"/>
                <a:cs typeface="adonis-web" pitchFamily="34" charset="-120"/>
              </a:rPr>
              <a:t>Data Visualization​</a:t>
            </a:r>
            <a:endParaRPr lang="en-US" sz="3600">
              <a:latin typeface="adonis-web"/>
              <a:ea typeface="adonis-web"/>
            </a:endParaRPr>
          </a:p>
        </p:txBody>
      </p:sp>
      <p:sp>
        <p:nvSpPr>
          <p:cNvPr id="6" name="Text 2"/>
          <p:cNvSpPr/>
          <p:nvPr/>
        </p:nvSpPr>
        <p:spPr>
          <a:xfrm>
            <a:off x="990501" y="3035895"/>
            <a:ext cx="5935167" cy="592336"/>
          </a:xfrm>
          <a:prstGeom prst="rect">
            <a:avLst/>
          </a:prstGeom>
          <a:noFill/>
          <a:ln/>
        </p:spPr>
        <p:txBody>
          <a:bodyPr wrap="square" lIns="91440" tIns="45720" rIns="91440" bIns="45720" rtlCol="0" anchor="t"/>
          <a:lstStyle/>
          <a:p>
            <a:pPr>
              <a:lnSpc>
                <a:spcPts val="2332"/>
              </a:lnSpc>
              <a:buSzPct val="100000"/>
            </a:pPr>
            <a:endParaRPr lang="en-US" sz="1450" kern="0" spc="-29">
              <a:solidFill>
                <a:srgbClr val="272525"/>
              </a:solidFill>
              <a:latin typeface="Source Sans Pro"/>
              <a:ea typeface="Source Sans Pro"/>
            </a:endParaRPr>
          </a:p>
        </p:txBody>
      </p:sp>
      <p:pic>
        <p:nvPicPr>
          <p:cNvPr id="7" name="Picture 6" descr="A screenshot of a computer&#10;&#10;Description automatically generated">
            <a:extLst>
              <a:ext uri="{FF2B5EF4-FFF2-40B4-BE49-F238E27FC236}">
                <a16:creationId xmlns:a16="http://schemas.microsoft.com/office/drawing/2014/main" id="{71F11A00-AB5B-B87B-4245-1DB04E88EA59}"/>
              </a:ext>
            </a:extLst>
          </p:cNvPr>
          <p:cNvPicPr>
            <a:picLocks noChangeAspect="1"/>
          </p:cNvPicPr>
          <p:nvPr/>
        </p:nvPicPr>
        <p:blipFill>
          <a:blip r:embed="rId4">
            <a:extLst>
              <a:ext uri="{BEBA8EAE-BF5A-486C-A8C5-ECC9F3942E4B}">
                <a14:imgProps xmlns:a14="http://schemas.microsoft.com/office/drawing/2010/main">
                  <a14:imgLayer r:embed="rId5">
                    <a14:imgEffect>
                      <a14:saturation sat="131000"/>
                    </a14:imgEffect>
                  </a14:imgLayer>
                </a14:imgProps>
              </a:ext>
            </a:extLst>
          </a:blip>
          <a:stretch>
            <a:fillRect/>
          </a:stretch>
        </p:blipFill>
        <p:spPr>
          <a:xfrm>
            <a:off x="592667" y="775487"/>
            <a:ext cx="10277230" cy="5489386"/>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5" name="Text 1"/>
          <p:cNvSpPr/>
          <p:nvPr/>
        </p:nvSpPr>
        <p:spPr>
          <a:xfrm>
            <a:off x="461953" y="127788"/>
            <a:ext cx="6231334" cy="638044"/>
          </a:xfrm>
          <a:prstGeom prst="rect">
            <a:avLst/>
          </a:prstGeom>
          <a:noFill/>
          <a:ln/>
        </p:spPr>
        <p:txBody>
          <a:bodyPr wrap="square" lIns="91440" tIns="45720" rIns="91440" bIns="45720" rtlCol="0" anchor="t"/>
          <a:lstStyle/>
          <a:p>
            <a:pPr>
              <a:lnSpc>
                <a:spcPts val="4556"/>
              </a:lnSpc>
            </a:pPr>
            <a:r>
              <a:rPr lang="en-US" sz="3600" b="1" kern="0" spc="-29">
                <a:solidFill>
                  <a:srgbClr val="000000"/>
                </a:solidFill>
                <a:latin typeface="adonis-web"/>
                <a:ea typeface="adonis-web"/>
                <a:cs typeface="adonis-web" pitchFamily="34" charset="-120"/>
              </a:rPr>
              <a:t>Data Visualization​</a:t>
            </a:r>
            <a:endParaRPr lang="en-US" sz="3600">
              <a:latin typeface="adonis-web"/>
              <a:ea typeface="adonis-web"/>
            </a:endParaRPr>
          </a:p>
        </p:txBody>
      </p:sp>
      <p:sp>
        <p:nvSpPr>
          <p:cNvPr id="6" name="Text 2"/>
          <p:cNvSpPr/>
          <p:nvPr/>
        </p:nvSpPr>
        <p:spPr>
          <a:xfrm>
            <a:off x="990501" y="3035895"/>
            <a:ext cx="5935167" cy="592336"/>
          </a:xfrm>
          <a:prstGeom prst="rect">
            <a:avLst/>
          </a:prstGeom>
          <a:noFill/>
          <a:ln/>
        </p:spPr>
        <p:txBody>
          <a:bodyPr wrap="square" lIns="91440" tIns="45720" rIns="91440" bIns="45720" rtlCol="0" anchor="t"/>
          <a:lstStyle/>
          <a:p>
            <a:pPr>
              <a:lnSpc>
                <a:spcPts val="2332"/>
              </a:lnSpc>
              <a:buSzPct val="100000"/>
            </a:pPr>
            <a:endParaRPr lang="en-US" sz="1450" kern="0" spc="-29">
              <a:solidFill>
                <a:srgbClr val="272525"/>
              </a:solidFill>
              <a:latin typeface="Source Sans Pro"/>
              <a:ea typeface="Source Sans Pro"/>
            </a:endParaRPr>
          </a:p>
        </p:txBody>
      </p:sp>
      <p:pic>
        <p:nvPicPr>
          <p:cNvPr id="8" name="Picture 7" descr="A screenshot of a computer&#10;&#10;Description automatically generated">
            <a:extLst>
              <a:ext uri="{FF2B5EF4-FFF2-40B4-BE49-F238E27FC236}">
                <a16:creationId xmlns:a16="http://schemas.microsoft.com/office/drawing/2014/main" id="{DD9CCEB6-3A04-AC65-34ED-E8EF428EC943}"/>
              </a:ext>
            </a:extLst>
          </p:cNvPr>
          <p:cNvPicPr>
            <a:picLocks noChangeAspect="1"/>
          </p:cNvPicPr>
          <p:nvPr/>
        </p:nvPicPr>
        <p:blipFill>
          <a:blip r:embed="rId4">
            <a:extLst>
              <a:ext uri="{BEBA8EAE-BF5A-486C-A8C5-ECC9F3942E4B}">
                <a14:imgProps xmlns:a14="http://schemas.microsoft.com/office/drawing/2010/main">
                  <a14:imgLayer r:embed="rId5">
                    <a14:imgEffect>
                      <a14:saturation sat="142000"/>
                    </a14:imgEffect>
                  </a14:imgLayer>
                </a14:imgProps>
              </a:ext>
            </a:extLst>
          </a:blip>
          <a:stretch>
            <a:fillRect/>
          </a:stretch>
        </p:blipFill>
        <p:spPr>
          <a:xfrm>
            <a:off x="588028" y="765083"/>
            <a:ext cx="10377208" cy="5204573"/>
          </a:xfrm>
          <a:prstGeom prst="rect">
            <a:avLst/>
          </a:prstGeom>
        </p:spPr>
      </p:pic>
    </p:spTree>
    <p:extLst>
      <p:ext uri="{BB962C8B-B14F-4D97-AF65-F5344CB8AC3E}">
        <p14:creationId xmlns:p14="http://schemas.microsoft.com/office/powerpoint/2010/main" val="1282571372"/>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5" name="Text 1"/>
          <p:cNvSpPr/>
          <p:nvPr/>
        </p:nvSpPr>
        <p:spPr>
          <a:xfrm>
            <a:off x="461953" y="127788"/>
            <a:ext cx="6231334" cy="638044"/>
          </a:xfrm>
          <a:prstGeom prst="rect">
            <a:avLst/>
          </a:prstGeom>
          <a:noFill/>
          <a:ln/>
        </p:spPr>
        <p:txBody>
          <a:bodyPr wrap="square" lIns="91440" tIns="45720" rIns="91440" bIns="45720" rtlCol="0" anchor="t"/>
          <a:lstStyle/>
          <a:p>
            <a:pPr>
              <a:lnSpc>
                <a:spcPts val="4556"/>
              </a:lnSpc>
            </a:pPr>
            <a:r>
              <a:rPr lang="en-US" sz="3600" b="1" kern="0" spc="-29">
                <a:solidFill>
                  <a:srgbClr val="000000"/>
                </a:solidFill>
                <a:latin typeface="adonis-web"/>
                <a:ea typeface="adonis-web"/>
                <a:cs typeface="adonis-web" pitchFamily="34" charset="-120"/>
              </a:rPr>
              <a:t>Data Visualization​</a:t>
            </a:r>
            <a:endParaRPr lang="en-US" sz="3600">
              <a:latin typeface="adonis-web"/>
              <a:ea typeface="adonis-web"/>
            </a:endParaRPr>
          </a:p>
        </p:txBody>
      </p:sp>
      <p:sp>
        <p:nvSpPr>
          <p:cNvPr id="6" name="Text 2"/>
          <p:cNvSpPr/>
          <p:nvPr/>
        </p:nvSpPr>
        <p:spPr>
          <a:xfrm>
            <a:off x="990501" y="3035895"/>
            <a:ext cx="5935167" cy="592336"/>
          </a:xfrm>
          <a:prstGeom prst="rect">
            <a:avLst/>
          </a:prstGeom>
          <a:noFill/>
          <a:ln/>
        </p:spPr>
        <p:txBody>
          <a:bodyPr wrap="square" lIns="91440" tIns="45720" rIns="91440" bIns="45720" rtlCol="0" anchor="t"/>
          <a:lstStyle/>
          <a:p>
            <a:pPr>
              <a:lnSpc>
                <a:spcPts val="2332"/>
              </a:lnSpc>
              <a:buSzPct val="100000"/>
            </a:pPr>
            <a:endParaRPr lang="en-US" sz="1450" kern="0" spc="-29">
              <a:solidFill>
                <a:srgbClr val="272525"/>
              </a:solidFill>
              <a:latin typeface="Source Sans Pro"/>
              <a:ea typeface="Source Sans Pro"/>
            </a:endParaRPr>
          </a:p>
        </p:txBody>
      </p:sp>
      <p:pic>
        <p:nvPicPr>
          <p:cNvPr id="8" name="Picture 7" descr="A screenshot of a computer&#10;&#10;Description automatically generated">
            <a:extLst>
              <a:ext uri="{FF2B5EF4-FFF2-40B4-BE49-F238E27FC236}">
                <a16:creationId xmlns:a16="http://schemas.microsoft.com/office/drawing/2014/main" id="{CD8BCC44-0F6E-634B-7FC4-C42A8283AD37}"/>
              </a:ext>
            </a:extLst>
          </p:cNvPr>
          <p:cNvPicPr>
            <a:picLocks noChangeAspect="1"/>
          </p:cNvPicPr>
          <p:nvPr/>
        </p:nvPicPr>
        <p:blipFill>
          <a:blip r:embed="rId4">
            <a:extLst>
              <a:ext uri="{BEBA8EAE-BF5A-486C-A8C5-ECC9F3942E4B}">
                <a14:imgProps xmlns:a14="http://schemas.microsoft.com/office/drawing/2010/main">
                  <a14:imgLayer r:embed="rId5">
                    <a14:imgEffect>
                      <a14:saturation sat="127000"/>
                    </a14:imgEffect>
                  </a14:imgLayer>
                </a14:imgProps>
              </a:ext>
            </a:extLst>
          </a:blip>
          <a:stretch>
            <a:fillRect/>
          </a:stretch>
        </p:blipFill>
        <p:spPr>
          <a:xfrm>
            <a:off x="595873" y="873498"/>
            <a:ext cx="10014137" cy="5391150"/>
          </a:xfrm>
          <a:prstGeom prst="rect">
            <a:avLst/>
          </a:prstGeom>
        </p:spPr>
      </p:pic>
    </p:spTree>
    <p:extLst>
      <p:ext uri="{BB962C8B-B14F-4D97-AF65-F5344CB8AC3E}">
        <p14:creationId xmlns:p14="http://schemas.microsoft.com/office/powerpoint/2010/main" val="81569778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4" name="Text 1"/>
          <p:cNvSpPr/>
          <p:nvPr/>
        </p:nvSpPr>
        <p:spPr>
          <a:xfrm>
            <a:off x="5138341" y="451346"/>
            <a:ext cx="6375400" cy="578644"/>
          </a:xfrm>
          <a:prstGeom prst="rect">
            <a:avLst/>
          </a:prstGeom>
          <a:noFill/>
          <a:ln/>
        </p:spPr>
        <p:txBody>
          <a:bodyPr wrap="none" lIns="91440" tIns="45720" rIns="91440" bIns="45720" rtlCol="0" anchor="t"/>
          <a:lstStyle/>
          <a:p>
            <a:pPr>
              <a:lnSpc>
                <a:spcPts val="4556"/>
              </a:lnSpc>
            </a:pPr>
            <a:r>
              <a:rPr lang="en-US" sz="4500" b="1" kern="0" spc="-29">
                <a:solidFill>
                  <a:srgbClr val="000000"/>
                </a:solidFill>
                <a:latin typeface="adonis-web"/>
                <a:ea typeface="adonis-web"/>
                <a:cs typeface="adonis-web" pitchFamily="34" charset="-120"/>
              </a:rPr>
              <a:t>Agenda</a:t>
            </a:r>
          </a:p>
          <a:p>
            <a:pPr>
              <a:lnSpc>
                <a:spcPts val="4556"/>
              </a:lnSpc>
            </a:pPr>
            <a:endParaRPr lang="en-US" sz="3645" b="1" kern="0" spc="-29">
              <a:solidFill>
                <a:srgbClr val="000000"/>
              </a:solidFill>
              <a:latin typeface="adonis-web" pitchFamily="34" charset="0"/>
              <a:ea typeface="adonis-web" pitchFamily="34" charset="-122"/>
              <a:cs typeface="adonis-web" pitchFamily="34" charset="-120"/>
            </a:endParaRPr>
          </a:p>
          <a:p>
            <a:pPr>
              <a:lnSpc>
                <a:spcPts val="4556"/>
              </a:lnSpc>
            </a:pPr>
            <a:endParaRPr lang="en-US" sz="3645"/>
          </a:p>
        </p:txBody>
      </p:sp>
      <p:sp>
        <p:nvSpPr>
          <p:cNvPr id="22" name="Text 1">
            <a:extLst>
              <a:ext uri="{FF2B5EF4-FFF2-40B4-BE49-F238E27FC236}">
                <a16:creationId xmlns:a16="http://schemas.microsoft.com/office/drawing/2014/main" id="{98A79408-1F80-C085-2E01-93F292201A0A}"/>
              </a:ext>
            </a:extLst>
          </p:cNvPr>
          <p:cNvSpPr/>
          <p:nvPr/>
        </p:nvSpPr>
        <p:spPr>
          <a:xfrm>
            <a:off x="881494" y="968522"/>
            <a:ext cx="6231334" cy="4071938"/>
          </a:xfrm>
          <a:prstGeom prst="rect">
            <a:avLst/>
          </a:prstGeom>
          <a:noFill/>
          <a:ln/>
        </p:spPr>
        <p:txBody>
          <a:bodyPr wrap="square" lIns="91440" tIns="45720" rIns="91440" bIns="45720" rtlCol="0" anchor="t"/>
          <a:lstStyle/>
          <a:p>
            <a:pPr marL="342900" indent="-342900">
              <a:lnSpc>
                <a:spcPts val="6287"/>
              </a:lnSpc>
              <a:buFont typeface="Wingdings"/>
              <a:buChar char="v"/>
            </a:pPr>
            <a:r>
              <a:rPr lang="en-US" sz="3000" b="1" kern="0" spc="-29">
                <a:ea typeface="+mn-lt"/>
                <a:cs typeface="+mn-lt"/>
              </a:rPr>
              <a:t>Project Timeline</a:t>
            </a:r>
          </a:p>
          <a:p>
            <a:pPr marL="342900" indent="-342900">
              <a:lnSpc>
                <a:spcPts val="6287"/>
              </a:lnSpc>
              <a:buFont typeface="Wingdings"/>
              <a:buChar char="v"/>
            </a:pPr>
            <a:r>
              <a:rPr lang="en-US" sz="3000" b="1" kern="0" spc="-29">
                <a:ea typeface="+mn-lt"/>
                <a:cs typeface="+mn-lt"/>
              </a:rPr>
              <a:t>Project Roadmap</a:t>
            </a:r>
            <a:endParaRPr lang="en-US" sz="3000" b="1" kern="0" spc="-29">
              <a:latin typeface="Aptos"/>
              <a:ea typeface="adonis-web"/>
            </a:endParaRPr>
          </a:p>
          <a:p>
            <a:pPr marL="342900" indent="-342900">
              <a:lnSpc>
                <a:spcPts val="6287"/>
              </a:lnSpc>
              <a:buFont typeface="Wingdings"/>
              <a:buChar char="v"/>
            </a:pPr>
            <a:r>
              <a:rPr lang="en-US" sz="3000" b="1" kern="0" spc="-29">
                <a:ea typeface="adonis-web"/>
              </a:rPr>
              <a:t>Coding Standards</a:t>
            </a:r>
            <a:endParaRPr lang="en-US" sz="3000" b="1">
              <a:ea typeface="adonis-web"/>
            </a:endParaRPr>
          </a:p>
          <a:p>
            <a:pPr marL="342900" indent="-342900">
              <a:lnSpc>
                <a:spcPts val="6287"/>
              </a:lnSpc>
              <a:buFont typeface="Wingdings"/>
              <a:buChar char="v"/>
            </a:pPr>
            <a:r>
              <a:rPr lang="en-US" sz="3000" b="1" kern="0" spc="-29">
                <a:latin typeface="Aptos"/>
                <a:ea typeface="adonis-web"/>
              </a:rPr>
              <a:t>Challenges Faced</a:t>
            </a:r>
          </a:p>
          <a:p>
            <a:pPr marL="342900" indent="-342900">
              <a:lnSpc>
                <a:spcPts val="6287"/>
              </a:lnSpc>
              <a:buFont typeface="Wingdings"/>
              <a:buChar char="v"/>
            </a:pPr>
            <a:r>
              <a:rPr lang="en-US" sz="3000" b="1" kern="0" spc="-29">
                <a:latin typeface="Aptos"/>
                <a:ea typeface="adonis-web"/>
              </a:rPr>
              <a:t>How did we Overcome</a:t>
            </a:r>
          </a:p>
          <a:p>
            <a:pPr marL="342900" indent="-342900">
              <a:lnSpc>
                <a:spcPts val="6287"/>
              </a:lnSpc>
              <a:buFont typeface="Wingdings"/>
              <a:buChar char="v"/>
            </a:pPr>
            <a:r>
              <a:rPr lang="en-US" sz="3000" b="1" kern="0" spc="-29">
                <a:latin typeface="Aptos"/>
                <a:ea typeface="adonis-web"/>
              </a:rPr>
              <a:t>Analysis and Insights</a:t>
            </a:r>
          </a:p>
          <a:p>
            <a:pPr marL="342900" indent="-342900">
              <a:lnSpc>
                <a:spcPts val="6287"/>
              </a:lnSpc>
              <a:buFont typeface="Wingdings"/>
              <a:buChar char="v"/>
            </a:pPr>
            <a:r>
              <a:rPr lang="en-US" sz="3000" b="1" kern="0" spc="-29">
                <a:latin typeface="Aptos"/>
                <a:ea typeface="adonis-web"/>
              </a:rPr>
              <a:t>Dashboard</a:t>
            </a:r>
          </a:p>
          <a:p>
            <a:pPr marL="342900" indent="-342900">
              <a:lnSpc>
                <a:spcPts val="6287"/>
              </a:lnSpc>
              <a:buFont typeface="Wingdings"/>
              <a:buChar char="v"/>
            </a:pPr>
            <a:endParaRPr lang="en-US" sz="3000" b="1" kern="0" spc="-29">
              <a:latin typeface="adonis-web"/>
              <a:ea typeface="adonis-web"/>
            </a:endParaRPr>
          </a:p>
        </p:txBody>
      </p:sp>
    </p:spTree>
    <p:extLst>
      <p:ext uri="{BB962C8B-B14F-4D97-AF65-F5344CB8AC3E}">
        <p14:creationId xmlns:p14="http://schemas.microsoft.com/office/powerpoint/2010/main" val="143286672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5" name="Text 1"/>
          <p:cNvSpPr/>
          <p:nvPr/>
        </p:nvSpPr>
        <p:spPr>
          <a:xfrm>
            <a:off x="461953" y="127788"/>
            <a:ext cx="6231334" cy="638044"/>
          </a:xfrm>
          <a:prstGeom prst="rect">
            <a:avLst/>
          </a:prstGeom>
          <a:noFill/>
          <a:ln/>
        </p:spPr>
        <p:txBody>
          <a:bodyPr wrap="square" lIns="91440" tIns="45720" rIns="91440" bIns="45720" rtlCol="0" anchor="t"/>
          <a:lstStyle/>
          <a:p>
            <a:pPr>
              <a:lnSpc>
                <a:spcPts val="4556"/>
              </a:lnSpc>
            </a:pPr>
            <a:r>
              <a:rPr lang="en-US" sz="3600" b="1" kern="0" spc="-29">
                <a:solidFill>
                  <a:srgbClr val="000000"/>
                </a:solidFill>
                <a:latin typeface="adonis-web"/>
                <a:ea typeface="adonis-web"/>
                <a:cs typeface="adonis-web" pitchFamily="34" charset="-120"/>
              </a:rPr>
              <a:t>Data Visualization​</a:t>
            </a:r>
            <a:endParaRPr lang="en-US" sz="3600">
              <a:latin typeface="adonis-web"/>
              <a:ea typeface="adonis-web"/>
            </a:endParaRPr>
          </a:p>
        </p:txBody>
      </p:sp>
      <p:sp>
        <p:nvSpPr>
          <p:cNvPr id="6" name="Text 2"/>
          <p:cNvSpPr/>
          <p:nvPr/>
        </p:nvSpPr>
        <p:spPr>
          <a:xfrm>
            <a:off x="990501" y="3035895"/>
            <a:ext cx="5935167" cy="592336"/>
          </a:xfrm>
          <a:prstGeom prst="rect">
            <a:avLst/>
          </a:prstGeom>
          <a:noFill/>
          <a:ln/>
        </p:spPr>
        <p:txBody>
          <a:bodyPr wrap="square" lIns="91440" tIns="45720" rIns="91440" bIns="45720" rtlCol="0" anchor="t"/>
          <a:lstStyle/>
          <a:p>
            <a:pPr>
              <a:lnSpc>
                <a:spcPts val="2332"/>
              </a:lnSpc>
              <a:buSzPct val="100000"/>
            </a:pPr>
            <a:endParaRPr lang="en-US" sz="1450" kern="0" spc="-29">
              <a:solidFill>
                <a:srgbClr val="272525"/>
              </a:solidFill>
              <a:latin typeface="Source Sans Pro"/>
              <a:ea typeface="Source Sans Pro"/>
            </a:endParaRPr>
          </a:p>
        </p:txBody>
      </p:sp>
      <p:pic>
        <p:nvPicPr>
          <p:cNvPr id="4" name="Picture 3" descr="A screenshot of a computer&#10;&#10;Description automatically generated">
            <a:extLst>
              <a:ext uri="{FF2B5EF4-FFF2-40B4-BE49-F238E27FC236}">
                <a16:creationId xmlns:a16="http://schemas.microsoft.com/office/drawing/2014/main" id="{C5E3C07C-9A8F-A058-888E-2C9D24796A45}"/>
              </a:ext>
            </a:extLst>
          </p:cNvPr>
          <p:cNvPicPr>
            <a:picLocks noChangeAspect="1"/>
          </p:cNvPicPr>
          <p:nvPr/>
        </p:nvPicPr>
        <p:blipFill>
          <a:blip r:embed="rId4">
            <a:extLst>
              <a:ext uri="{BEBA8EAE-BF5A-486C-A8C5-ECC9F3942E4B}">
                <a14:imgProps xmlns:a14="http://schemas.microsoft.com/office/drawing/2010/main">
                  <a14:imgLayer r:embed="rId5">
                    <a14:imgEffect>
                      <a14:saturation sat="119000"/>
                    </a14:imgEffect>
                  </a14:imgLayer>
                </a14:imgProps>
              </a:ext>
            </a:extLst>
          </a:blip>
          <a:stretch>
            <a:fillRect/>
          </a:stretch>
        </p:blipFill>
        <p:spPr>
          <a:xfrm>
            <a:off x="596433" y="768444"/>
            <a:ext cx="10281957" cy="5511614"/>
          </a:xfrm>
          <a:prstGeom prst="rect">
            <a:avLst/>
          </a:prstGeom>
        </p:spPr>
      </p:pic>
    </p:spTree>
    <p:extLst>
      <p:ext uri="{BB962C8B-B14F-4D97-AF65-F5344CB8AC3E}">
        <p14:creationId xmlns:p14="http://schemas.microsoft.com/office/powerpoint/2010/main" val="82458387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5" name="Text 1"/>
          <p:cNvSpPr/>
          <p:nvPr/>
        </p:nvSpPr>
        <p:spPr>
          <a:xfrm>
            <a:off x="461953" y="127788"/>
            <a:ext cx="6231334" cy="638044"/>
          </a:xfrm>
          <a:prstGeom prst="rect">
            <a:avLst/>
          </a:prstGeom>
          <a:noFill/>
          <a:ln/>
        </p:spPr>
        <p:txBody>
          <a:bodyPr wrap="square" lIns="91440" tIns="45720" rIns="91440" bIns="45720" rtlCol="0" anchor="t"/>
          <a:lstStyle/>
          <a:p>
            <a:pPr>
              <a:lnSpc>
                <a:spcPts val="4556"/>
              </a:lnSpc>
            </a:pPr>
            <a:r>
              <a:rPr lang="en-US" sz="3600" b="1" kern="0" spc="-29">
                <a:solidFill>
                  <a:srgbClr val="000000"/>
                </a:solidFill>
                <a:latin typeface="adonis-web"/>
                <a:ea typeface="adonis-web"/>
                <a:cs typeface="adonis-web" pitchFamily="34" charset="-120"/>
              </a:rPr>
              <a:t>Data Visualization​</a:t>
            </a:r>
            <a:endParaRPr lang="en-US" sz="3600">
              <a:latin typeface="adonis-web"/>
              <a:ea typeface="adonis-web"/>
            </a:endParaRPr>
          </a:p>
        </p:txBody>
      </p:sp>
      <p:sp>
        <p:nvSpPr>
          <p:cNvPr id="6" name="Text 2"/>
          <p:cNvSpPr/>
          <p:nvPr/>
        </p:nvSpPr>
        <p:spPr>
          <a:xfrm>
            <a:off x="990501" y="3035895"/>
            <a:ext cx="5935167" cy="592336"/>
          </a:xfrm>
          <a:prstGeom prst="rect">
            <a:avLst/>
          </a:prstGeom>
          <a:noFill/>
          <a:ln/>
        </p:spPr>
        <p:txBody>
          <a:bodyPr wrap="square" lIns="91440" tIns="45720" rIns="91440" bIns="45720" rtlCol="0" anchor="t"/>
          <a:lstStyle/>
          <a:p>
            <a:pPr>
              <a:lnSpc>
                <a:spcPts val="2332"/>
              </a:lnSpc>
              <a:buSzPct val="100000"/>
            </a:pPr>
            <a:endParaRPr lang="en-US" sz="1450" kern="0" spc="-29">
              <a:solidFill>
                <a:srgbClr val="272525"/>
              </a:solidFill>
              <a:latin typeface="Source Sans Pro"/>
              <a:ea typeface="Source Sans Pro"/>
            </a:endParaRPr>
          </a:p>
        </p:txBody>
      </p:sp>
      <p:pic>
        <p:nvPicPr>
          <p:cNvPr id="4" name="Picture 3" descr="A screenshot of a computer&#10;&#10;Description automatically generated">
            <a:extLst>
              <a:ext uri="{FF2B5EF4-FFF2-40B4-BE49-F238E27FC236}">
                <a16:creationId xmlns:a16="http://schemas.microsoft.com/office/drawing/2014/main" id="{21238F1F-FE04-1206-5AA4-7C58896B6082}"/>
              </a:ext>
            </a:extLst>
          </p:cNvPr>
          <p:cNvPicPr>
            <a:picLocks noChangeAspect="1"/>
          </p:cNvPicPr>
          <p:nvPr/>
        </p:nvPicPr>
        <p:blipFill>
          <a:blip r:embed="rId4"/>
          <a:stretch>
            <a:fillRect/>
          </a:stretch>
        </p:blipFill>
        <p:spPr>
          <a:xfrm>
            <a:off x="589989" y="765361"/>
            <a:ext cx="10250020" cy="5495366"/>
          </a:xfrm>
          <a:prstGeom prst="rect">
            <a:avLst/>
          </a:prstGeom>
        </p:spPr>
      </p:pic>
    </p:spTree>
    <p:extLst>
      <p:ext uri="{BB962C8B-B14F-4D97-AF65-F5344CB8AC3E}">
        <p14:creationId xmlns:p14="http://schemas.microsoft.com/office/powerpoint/2010/main" val="179696808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5" name="Text 1"/>
          <p:cNvSpPr/>
          <p:nvPr/>
        </p:nvSpPr>
        <p:spPr>
          <a:xfrm>
            <a:off x="461953" y="127788"/>
            <a:ext cx="6231334" cy="638044"/>
          </a:xfrm>
          <a:prstGeom prst="rect">
            <a:avLst/>
          </a:prstGeom>
          <a:noFill/>
          <a:ln/>
        </p:spPr>
        <p:txBody>
          <a:bodyPr wrap="square" lIns="91440" tIns="45720" rIns="91440" bIns="45720" rtlCol="0" anchor="t"/>
          <a:lstStyle/>
          <a:p>
            <a:pPr>
              <a:lnSpc>
                <a:spcPts val="4556"/>
              </a:lnSpc>
            </a:pPr>
            <a:r>
              <a:rPr lang="en-US" sz="3600" b="1" kern="0" spc="-29">
                <a:solidFill>
                  <a:srgbClr val="000000"/>
                </a:solidFill>
                <a:latin typeface="adonis-web"/>
                <a:ea typeface="adonis-web"/>
                <a:cs typeface="adonis-web" pitchFamily="34" charset="-120"/>
              </a:rPr>
              <a:t>Data Visualization​</a:t>
            </a:r>
            <a:endParaRPr lang="en-US" sz="3600">
              <a:latin typeface="adonis-web"/>
              <a:ea typeface="adonis-web"/>
            </a:endParaRPr>
          </a:p>
        </p:txBody>
      </p:sp>
      <p:sp>
        <p:nvSpPr>
          <p:cNvPr id="6" name="Text 2"/>
          <p:cNvSpPr/>
          <p:nvPr/>
        </p:nvSpPr>
        <p:spPr>
          <a:xfrm>
            <a:off x="990501" y="3035895"/>
            <a:ext cx="5935167" cy="592336"/>
          </a:xfrm>
          <a:prstGeom prst="rect">
            <a:avLst/>
          </a:prstGeom>
          <a:noFill/>
          <a:ln/>
        </p:spPr>
        <p:txBody>
          <a:bodyPr wrap="square" lIns="91440" tIns="45720" rIns="91440" bIns="45720" rtlCol="0" anchor="t"/>
          <a:lstStyle/>
          <a:p>
            <a:pPr>
              <a:lnSpc>
                <a:spcPts val="2332"/>
              </a:lnSpc>
              <a:buSzPct val="100000"/>
            </a:pPr>
            <a:endParaRPr lang="en-US" sz="1450" kern="0" spc="-29">
              <a:solidFill>
                <a:srgbClr val="272525"/>
              </a:solidFill>
              <a:latin typeface="Source Sans Pro"/>
              <a:ea typeface="Source Sans Pro"/>
            </a:endParaRPr>
          </a:p>
        </p:txBody>
      </p:sp>
      <p:pic>
        <p:nvPicPr>
          <p:cNvPr id="4" name="Picture 3" descr="A screenshot of a computer&#10;&#10;Description automatically generated">
            <a:extLst>
              <a:ext uri="{FF2B5EF4-FFF2-40B4-BE49-F238E27FC236}">
                <a16:creationId xmlns:a16="http://schemas.microsoft.com/office/drawing/2014/main" id="{4C3274C9-30B9-5BED-6A21-6395077035D0}"/>
              </a:ext>
            </a:extLst>
          </p:cNvPr>
          <p:cNvPicPr>
            <a:picLocks noChangeAspect="1"/>
          </p:cNvPicPr>
          <p:nvPr/>
        </p:nvPicPr>
        <p:blipFill>
          <a:blip r:embed="rId4">
            <a:extLst>
              <a:ext uri="{BEBA8EAE-BF5A-486C-A8C5-ECC9F3942E4B}">
                <a14:imgProps xmlns:a14="http://schemas.microsoft.com/office/drawing/2010/main">
                  <a14:imgLayer r:embed="rId5">
                    <a14:imgEffect>
                      <a14:saturation sat="119000"/>
                    </a14:imgEffect>
                  </a14:imgLayer>
                </a14:imgProps>
              </a:ext>
            </a:extLst>
          </a:blip>
          <a:stretch>
            <a:fillRect/>
          </a:stretch>
        </p:blipFill>
        <p:spPr>
          <a:xfrm>
            <a:off x="597273" y="765362"/>
            <a:ext cx="10291483" cy="5495366"/>
          </a:xfrm>
          <a:prstGeom prst="rect">
            <a:avLst/>
          </a:prstGeom>
        </p:spPr>
      </p:pic>
    </p:spTree>
    <p:extLst>
      <p:ext uri="{BB962C8B-B14F-4D97-AF65-F5344CB8AC3E}">
        <p14:creationId xmlns:p14="http://schemas.microsoft.com/office/powerpoint/2010/main" val="51214987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4572000" cy="6858000"/>
          </a:xfrm>
          <a:prstGeom prst="rect">
            <a:avLst/>
          </a:prstGeom>
        </p:spPr>
      </p:pic>
      <p:sp>
        <p:nvSpPr>
          <p:cNvPr id="5" name="Text 1"/>
          <p:cNvSpPr/>
          <p:nvPr/>
        </p:nvSpPr>
        <p:spPr>
          <a:xfrm>
            <a:off x="5266333" y="1422698"/>
            <a:ext cx="6231334" cy="1157288"/>
          </a:xfrm>
          <a:prstGeom prst="rect">
            <a:avLst/>
          </a:prstGeom>
          <a:noFill/>
          <a:ln/>
        </p:spPr>
        <p:txBody>
          <a:bodyPr wrap="square" rtlCol="0" anchor="t"/>
          <a:lstStyle/>
          <a:p>
            <a:pPr>
              <a:lnSpc>
                <a:spcPts val="4556"/>
              </a:lnSpc>
            </a:pPr>
            <a:r>
              <a:rPr lang="en-US" sz="3645" b="1" kern="0" spc="-29">
                <a:solidFill>
                  <a:srgbClr val="000000"/>
                </a:solidFill>
                <a:latin typeface="adonis-web" pitchFamily="34" charset="0"/>
                <a:ea typeface="adonis-web" pitchFamily="34" charset="-122"/>
                <a:cs typeface="adonis-web" pitchFamily="34" charset="-120"/>
              </a:rPr>
              <a:t>Conclusion and Future Directions</a:t>
            </a:r>
            <a:endParaRPr lang="en-US" sz="3645"/>
          </a:p>
        </p:txBody>
      </p:sp>
      <p:sp>
        <p:nvSpPr>
          <p:cNvPr id="6" name="Text 2"/>
          <p:cNvSpPr/>
          <p:nvPr/>
        </p:nvSpPr>
        <p:spPr>
          <a:xfrm>
            <a:off x="5266333" y="2857698"/>
            <a:ext cx="6231334" cy="1184672"/>
          </a:xfrm>
          <a:prstGeom prst="rect">
            <a:avLst/>
          </a:prstGeom>
          <a:noFill/>
          <a:ln/>
        </p:spPr>
        <p:txBody>
          <a:bodyPr wrap="square" rtlCol="0" anchor="t"/>
          <a:lstStyle/>
          <a:p>
            <a:pPr>
              <a:lnSpc>
                <a:spcPts val="2332"/>
              </a:lnSpc>
            </a:pPr>
            <a:r>
              <a:rPr lang="en-US" sz="1458" kern="0" spc="-29">
                <a:solidFill>
                  <a:srgbClr val="272525"/>
                </a:solidFill>
                <a:latin typeface="Source Sans Pro" pitchFamily="34" charset="0"/>
                <a:ea typeface="Source Sans Pro" pitchFamily="34" charset="-122"/>
                <a:cs typeface="Source Sans Pro" pitchFamily="34" charset="-120"/>
              </a:rPr>
              <a:t>In conclusion, the development of a robust cardiovascular disease prediction model using machine learning techniques holds immense promise. The insights gained from this project can pave the way for more accurate and personalized risk assessment, enabling earlier interventions and improved patient outcomes.</a:t>
            </a:r>
            <a:endParaRPr lang="en-US" sz="1458"/>
          </a:p>
        </p:txBody>
      </p:sp>
      <p:sp>
        <p:nvSpPr>
          <p:cNvPr id="7" name="Text 3"/>
          <p:cNvSpPr/>
          <p:nvPr/>
        </p:nvSpPr>
        <p:spPr>
          <a:xfrm>
            <a:off x="5266333" y="4250631"/>
            <a:ext cx="6231334" cy="1184672"/>
          </a:xfrm>
          <a:prstGeom prst="rect">
            <a:avLst/>
          </a:prstGeom>
          <a:noFill/>
          <a:ln/>
        </p:spPr>
        <p:txBody>
          <a:bodyPr wrap="square" rtlCol="0" anchor="t"/>
          <a:lstStyle/>
          <a:p>
            <a:pPr>
              <a:lnSpc>
                <a:spcPts val="2332"/>
              </a:lnSpc>
            </a:pPr>
            <a:r>
              <a:rPr lang="en-US" sz="1458" kern="0" spc="-29">
                <a:solidFill>
                  <a:srgbClr val="272525"/>
                </a:solidFill>
                <a:latin typeface="Source Sans Pro" pitchFamily="34" charset="0"/>
                <a:ea typeface="Source Sans Pro" pitchFamily="34" charset="-122"/>
                <a:cs typeface="Source Sans Pro" pitchFamily="34" charset="-120"/>
              </a:rPr>
              <a:t>Looking ahead, future research directions may include incorporating advanced deep learning architectures, leveraging larger and more diverse datasets, and exploring the integration of additional data sources such as genomic and wearable device information.</a:t>
            </a:r>
            <a:endParaRPr lang="en-US" sz="1458"/>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4" name="Text 1"/>
          <p:cNvSpPr/>
          <p:nvPr/>
        </p:nvSpPr>
        <p:spPr>
          <a:xfrm>
            <a:off x="1364324" y="1595893"/>
            <a:ext cx="9460426" cy="578644"/>
          </a:xfrm>
          <a:prstGeom prst="rect">
            <a:avLst/>
          </a:prstGeom>
          <a:noFill/>
          <a:ln/>
        </p:spPr>
        <p:txBody>
          <a:bodyPr wrap="none" lIns="91440" tIns="45720" rIns="91440" bIns="45720" rtlCol="0" anchor="t"/>
          <a:lstStyle/>
          <a:p>
            <a:pPr algn="ctr">
              <a:lnSpc>
                <a:spcPts val="4556"/>
              </a:lnSpc>
            </a:pPr>
            <a:r>
              <a:rPr lang="en-US" sz="3600" b="1" kern="0" spc="-29">
                <a:solidFill>
                  <a:srgbClr val="000000"/>
                </a:solidFill>
                <a:latin typeface="adonis-web" pitchFamily="34" charset="0"/>
                <a:ea typeface="adonis-web"/>
                <a:cs typeface="adonis-web" pitchFamily="34" charset="-120"/>
              </a:rPr>
              <a:t>Open for Collaboration</a:t>
            </a:r>
            <a:r>
              <a:rPr lang="en-US" sz="3600" b="1" kern="0" spc="-29">
                <a:solidFill>
                  <a:srgbClr val="000000"/>
                </a:solidFill>
                <a:latin typeface="adonis-web"/>
                <a:ea typeface="adonis-web" pitchFamily="34" charset="-122"/>
                <a:cs typeface="adonis-web" pitchFamily="34" charset="-120"/>
              </a:rPr>
              <a:t>🤩</a:t>
            </a:r>
            <a:endParaRPr lang="en-US"/>
          </a:p>
          <a:p>
            <a:pPr>
              <a:lnSpc>
                <a:spcPts val="4556"/>
              </a:lnSpc>
            </a:pPr>
            <a:endParaRPr lang="en-US" sz="3645" b="1" kern="0" spc="-29">
              <a:solidFill>
                <a:srgbClr val="000000"/>
              </a:solidFill>
              <a:latin typeface="adonis-web" pitchFamily="34" charset="0"/>
              <a:ea typeface="adonis-web" pitchFamily="34" charset="-122"/>
              <a:cs typeface="adonis-web" pitchFamily="34" charset="-120"/>
            </a:endParaRPr>
          </a:p>
          <a:p>
            <a:pPr>
              <a:lnSpc>
                <a:spcPts val="4556"/>
              </a:lnSpc>
            </a:pPr>
            <a:endParaRPr lang="en-US" sz="3645"/>
          </a:p>
        </p:txBody>
      </p:sp>
      <p:sp>
        <p:nvSpPr>
          <p:cNvPr id="7" name="Text 4"/>
          <p:cNvSpPr/>
          <p:nvPr/>
        </p:nvSpPr>
        <p:spPr>
          <a:xfrm>
            <a:off x="1438593" y="3692964"/>
            <a:ext cx="9320167" cy="289322"/>
          </a:xfrm>
          <a:prstGeom prst="rect">
            <a:avLst/>
          </a:prstGeom>
          <a:noFill/>
          <a:ln/>
        </p:spPr>
        <p:txBody>
          <a:bodyPr wrap="none" lIns="91440" tIns="45720" rIns="91440" bIns="45720" rtlCol="0" anchor="t"/>
          <a:lstStyle/>
          <a:p>
            <a:pPr algn="ctr">
              <a:lnSpc>
                <a:spcPts val="2278"/>
              </a:lnSpc>
            </a:pPr>
            <a:r>
              <a:rPr lang="en-US" sz="2400" b="1" kern="0" spc="-29">
                <a:latin typeface="adonis-web"/>
                <a:ea typeface="adonis-web"/>
                <a:hlinkClick r:id="rId4">
                  <a:extLst>
                    <a:ext uri="{A12FA001-AC4F-418D-AE19-62706E023703}">
                      <ahyp:hlinkClr xmlns:ahyp="http://schemas.microsoft.com/office/drawing/2018/hyperlinkcolor" val="tx"/>
                    </a:ext>
                  </a:extLst>
                </a:hlinkClick>
              </a:rPr>
              <a:t>https://github.com/OpenMinds-LCIT/cardiovascular-disease-prediction</a:t>
            </a:r>
            <a:endParaRPr lang="en-US" sz="2400">
              <a:latin typeface="Aptos" panose="02110004020202020204"/>
              <a:ea typeface="adonis-web" pitchFamily="34" charset="-122"/>
              <a:hlinkClick r:id="rId4">
                <a:extLst>
                  <a:ext uri="{A12FA001-AC4F-418D-AE19-62706E023703}">
                    <ahyp:hlinkClr xmlns:ahyp="http://schemas.microsoft.com/office/drawing/2018/hyperlinkcolor" val="tx"/>
                  </a:ext>
                </a:extLst>
              </a:hlinkClick>
            </a:endParaRPr>
          </a:p>
          <a:p>
            <a:pPr algn="ctr">
              <a:lnSpc>
                <a:spcPts val="2278"/>
              </a:lnSpc>
            </a:pPr>
            <a:endParaRPr lang="en-US" sz="2400" b="1" kern="0" spc="-29">
              <a:latin typeface="adonis-web"/>
              <a:ea typeface="adonis-web"/>
            </a:endParaRPr>
          </a:p>
        </p:txBody>
      </p:sp>
      <p:sp>
        <p:nvSpPr>
          <p:cNvPr id="15" name="Text 12"/>
          <p:cNvSpPr/>
          <p:nvPr/>
        </p:nvSpPr>
        <p:spPr>
          <a:xfrm>
            <a:off x="2827330" y="4383649"/>
            <a:ext cx="6535024" cy="289322"/>
          </a:xfrm>
          <a:prstGeom prst="rect">
            <a:avLst/>
          </a:prstGeom>
          <a:noFill/>
          <a:ln/>
        </p:spPr>
        <p:txBody>
          <a:bodyPr wrap="none" lIns="91440" tIns="45720" rIns="91440" bIns="45720" rtlCol="0" anchor="t"/>
          <a:lstStyle/>
          <a:p>
            <a:pPr algn="ctr">
              <a:lnSpc>
                <a:spcPts val="2278"/>
              </a:lnSpc>
            </a:pPr>
            <a:r>
              <a:rPr lang="en-US" sz="2400" b="1" kern="0" spc="-29">
                <a:solidFill>
                  <a:srgbClr val="272525"/>
                </a:solidFill>
                <a:latin typeface="adonis-web"/>
              </a:rPr>
              <a:t>https://openmind.streamlit.app/</a:t>
            </a:r>
            <a:endParaRPr lang="en-US"/>
          </a:p>
        </p:txBody>
      </p:sp>
      <p:pic>
        <p:nvPicPr>
          <p:cNvPr id="5" name="Picture 4" descr="A white cat on a black background&#10;&#10;Description automatically generated">
            <a:extLst>
              <a:ext uri="{FF2B5EF4-FFF2-40B4-BE49-F238E27FC236}">
                <a16:creationId xmlns:a16="http://schemas.microsoft.com/office/drawing/2014/main" id="{F3DDB80F-1DED-E711-31E2-5AF26666B088}"/>
              </a:ext>
            </a:extLst>
          </p:cNvPr>
          <p:cNvPicPr>
            <a:picLocks noChangeAspect="1"/>
          </p:cNvPicPr>
          <p:nvPr/>
        </p:nvPicPr>
        <p:blipFill>
          <a:blip r:embed="rId5"/>
          <a:stretch>
            <a:fillRect/>
          </a:stretch>
        </p:blipFill>
        <p:spPr>
          <a:xfrm>
            <a:off x="5293946" y="2430299"/>
            <a:ext cx="1610622" cy="994425"/>
          </a:xfrm>
          <a:prstGeom prst="rect">
            <a:avLst/>
          </a:prstGeom>
        </p:spPr>
      </p:pic>
    </p:spTree>
    <p:extLst>
      <p:ext uri="{BB962C8B-B14F-4D97-AF65-F5344CB8AC3E}">
        <p14:creationId xmlns:p14="http://schemas.microsoft.com/office/powerpoint/2010/main" val="118088179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rotWithShape="1">
          <a:blip r:embed="rId3"/>
          <a:srcRect/>
          <a:stretch/>
        </p:blipFill>
        <p:spPr>
          <a:xfrm>
            <a:off x="0" y="0"/>
            <a:ext cx="12192000" cy="6858000"/>
          </a:xfrm>
          <a:prstGeom prst="rect">
            <a:avLst/>
          </a:prstGeom>
        </p:spPr>
      </p:pic>
      <p:sp>
        <p:nvSpPr>
          <p:cNvPr id="27" name="Freeform: Shape 26">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descr="A close-up of a question mark&#10;&#10;Description automatically generated">
            <a:extLst>
              <a:ext uri="{FF2B5EF4-FFF2-40B4-BE49-F238E27FC236}">
                <a16:creationId xmlns:a16="http://schemas.microsoft.com/office/drawing/2014/main" id="{07EA726E-A9AE-8123-E688-2DF7440D9E48}"/>
              </a:ext>
            </a:extLst>
          </p:cNvPr>
          <p:cNvPicPr>
            <a:picLocks noChangeAspect="1"/>
          </p:cNvPicPr>
          <p:nvPr/>
        </p:nvPicPr>
        <p:blipFill rotWithShape="1">
          <a:blip r:embed="rId4"/>
          <a:srcRect l="9839" r="12147" b="1"/>
          <a:stretch/>
        </p:blipFill>
        <p:spPr>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Tree>
    <p:extLst>
      <p:ext uri="{BB962C8B-B14F-4D97-AF65-F5344CB8AC3E}">
        <p14:creationId xmlns:p14="http://schemas.microsoft.com/office/powerpoint/2010/main" val="398967163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7" name="Shape 3"/>
          <p:cNvSpPr/>
          <p:nvPr/>
        </p:nvSpPr>
        <p:spPr>
          <a:xfrm>
            <a:off x="694333" y="5165824"/>
            <a:ext cx="296168" cy="296168"/>
          </a:xfrm>
          <a:prstGeom prst="roundRect">
            <a:avLst>
              <a:gd name="adj" fmla="val 25726039"/>
            </a:avLst>
          </a:prstGeom>
          <a:noFill/>
          <a:ln w="7620">
            <a:solidFill>
              <a:srgbClr val="FFFFFF"/>
            </a:solidFill>
            <a:prstDash val="solid"/>
          </a:ln>
        </p:spPr>
        <p:txBody>
          <a:bodyPr/>
          <a:lstStyle/>
          <a:p>
            <a:endParaRPr lang="en-US"/>
          </a:p>
        </p:txBody>
      </p:sp>
      <p:pic>
        <p:nvPicPr>
          <p:cNvPr id="9" name="Picture 8" descr="A screenshot of a computer&#10;&#10;Description automatically generated">
            <a:extLst>
              <a:ext uri="{FF2B5EF4-FFF2-40B4-BE49-F238E27FC236}">
                <a16:creationId xmlns:a16="http://schemas.microsoft.com/office/drawing/2014/main" id="{777233D3-F325-FFA3-D650-FFF24D8D7BA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3000"/>
                    </a14:imgEffect>
                  </a14:imgLayer>
                </a14:imgProps>
              </a:ext>
            </a:extLst>
          </a:blip>
          <a:stretch>
            <a:fillRect/>
          </a:stretch>
        </p:blipFill>
        <p:spPr>
          <a:xfrm>
            <a:off x="439825" y="1077001"/>
            <a:ext cx="11318421" cy="5379028"/>
          </a:xfrm>
          <a:prstGeom prst="rect">
            <a:avLst/>
          </a:prstGeom>
        </p:spPr>
      </p:pic>
      <p:sp>
        <p:nvSpPr>
          <p:cNvPr id="10" name="TextBox 9">
            <a:extLst>
              <a:ext uri="{FF2B5EF4-FFF2-40B4-BE49-F238E27FC236}">
                <a16:creationId xmlns:a16="http://schemas.microsoft.com/office/drawing/2014/main" id="{2D5D2CCF-C353-0BC2-F6D1-FBE0EE34252E}"/>
              </a:ext>
            </a:extLst>
          </p:cNvPr>
          <p:cNvSpPr txBox="1"/>
          <p:nvPr/>
        </p:nvSpPr>
        <p:spPr>
          <a:xfrm>
            <a:off x="3654238" y="176492"/>
            <a:ext cx="5437654" cy="7848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500" b="1" kern="0" spc="-29">
                <a:solidFill>
                  <a:srgbClr val="000000"/>
                </a:solidFill>
                <a:latin typeface="adonis-web"/>
                <a:ea typeface="adonis-web"/>
              </a:rPr>
              <a:t>Project Timeline</a:t>
            </a:r>
            <a:endParaRPr lang="en-US" sz="4500" b="1" kern="0" spc="-29">
              <a:solidFill>
                <a:srgbClr val="000000"/>
              </a:solidFill>
              <a:ea typeface="adonis-web"/>
            </a:endParaRPr>
          </a:p>
        </p:txBody>
      </p:sp>
    </p:spTree>
    <p:extLst>
      <p:ext uri="{BB962C8B-B14F-4D97-AF65-F5344CB8AC3E}">
        <p14:creationId xmlns:p14="http://schemas.microsoft.com/office/powerpoint/2010/main" val="21984388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2192000" cy="6858000"/>
          </a:xfrm>
          <a:prstGeom prst="rect">
            <a:avLst/>
          </a:prstGeom>
        </p:spPr>
      </p:pic>
      <p:sp>
        <p:nvSpPr>
          <p:cNvPr id="5" name="Shape 1"/>
          <p:cNvSpPr/>
          <p:nvPr/>
        </p:nvSpPr>
        <p:spPr>
          <a:xfrm>
            <a:off x="-20881" y="2558"/>
            <a:ext cx="12192000" cy="6858000"/>
          </a:xfrm>
          <a:prstGeom prst="rect">
            <a:avLst/>
          </a:prstGeom>
          <a:solidFill>
            <a:srgbClr val="FFFFFF">
              <a:alpha val="85000"/>
            </a:srgbClr>
          </a:solidFill>
          <a:ln/>
        </p:spPr>
        <p:txBody>
          <a:bodyPr lIns="91440" tIns="45720" rIns="91440" bIns="45720" anchor="t"/>
          <a:lstStyle/>
          <a:p>
            <a:endParaRPr lang="en-US"/>
          </a:p>
        </p:txBody>
      </p:sp>
      <p:sp>
        <p:nvSpPr>
          <p:cNvPr id="6" name="Text 2"/>
          <p:cNvSpPr/>
          <p:nvPr/>
        </p:nvSpPr>
        <p:spPr>
          <a:xfrm>
            <a:off x="2703235" y="549308"/>
            <a:ext cx="6791920" cy="578644"/>
          </a:xfrm>
          <a:prstGeom prst="rect">
            <a:avLst/>
          </a:prstGeom>
          <a:noFill/>
          <a:ln/>
        </p:spPr>
        <p:txBody>
          <a:bodyPr wrap="none" lIns="91440" tIns="45720" rIns="91440" bIns="45720" rtlCol="0" anchor="t"/>
          <a:lstStyle/>
          <a:p>
            <a:pPr algn="ctr">
              <a:lnSpc>
                <a:spcPts val="4556"/>
              </a:lnSpc>
            </a:pPr>
            <a:r>
              <a:rPr lang="en-US" sz="3200" b="1" kern="0" spc="-29">
                <a:solidFill>
                  <a:srgbClr val="000000"/>
                </a:solidFill>
                <a:ea typeface="+mn-lt"/>
                <a:cs typeface="+mn-lt"/>
              </a:rPr>
              <a:t>Project Roadmap</a:t>
            </a:r>
            <a:endParaRPr lang="en-US"/>
          </a:p>
        </p:txBody>
      </p:sp>
      <p:sp>
        <p:nvSpPr>
          <p:cNvPr id="7" name="Shape 3"/>
          <p:cNvSpPr/>
          <p:nvPr/>
        </p:nvSpPr>
        <p:spPr>
          <a:xfrm flipH="1">
            <a:off x="6078341" y="2096796"/>
            <a:ext cx="64659" cy="3647670"/>
          </a:xfrm>
          <a:prstGeom prst="roundRect">
            <a:avLst>
              <a:gd name="adj" fmla="val 225151"/>
            </a:avLst>
          </a:prstGeom>
          <a:solidFill>
            <a:srgbClr val="D6BADD"/>
          </a:solidFill>
          <a:ln/>
        </p:spPr>
        <p:txBody>
          <a:bodyPr/>
          <a:lstStyle/>
          <a:p>
            <a:endParaRPr lang="en-US"/>
          </a:p>
        </p:txBody>
      </p:sp>
      <p:sp>
        <p:nvSpPr>
          <p:cNvPr id="8" name="Shape 4"/>
          <p:cNvSpPr/>
          <p:nvPr/>
        </p:nvSpPr>
        <p:spPr>
          <a:xfrm>
            <a:off x="5239594" y="2290019"/>
            <a:ext cx="647998" cy="37008"/>
          </a:xfrm>
          <a:prstGeom prst="roundRect">
            <a:avLst>
              <a:gd name="adj" fmla="val 225151"/>
            </a:avLst>
          </a:prstGeom>
          <a:solidFill>
            <a:srgbClr val="D6BADD"/>
          </a:solidFill>
          <a:ln/>
        </p:spPr>
        <p:txBody>
          <a:bodyPr/>
          <a:lstStyle/>
          <a:p>
            <a:endParaRPr lang="en-US"/>
          </a:p>
        </p:txBody>
      </p:sp>
      <p:sp>
        <p:nvSpPr>
          <p:cNvPr id="9" name="Shape 5"/>
          <p:cNvSpPr/>
          <p:nvPr/>
        </p:nvSpPr>
        <p:spPr>
          <a:xfrm>
            <a:off x="5887591" y="2100263"/>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0" name="Text 6"/>
          <p:cNvSpPr/>
          <p:nvPr/>
        </p:nvSpPr>
        <p:spPr>
          <a:xfrm>
            <a:off x="6009135" y="2096889"/>
            <a:ext cx="154384" cy="347068"/>
          </a:xfrm>
          <a:prstGeom prst="rect">
            <a:avLst/>
          </a:prstGeom>
          <a:noFill/>
          <a:ln/>
        </p:spPr>
        <p:txBody>
          <a:bodyPr wrap="none" rtlCol="0" anchor="t"/>
          <a:lstStyle/>
          <a:p>
            <a:pPr algn="ctr">
              <a:lnSpc>
                <a:spcPts val="2734"/>
              </a:lnSpc>
            </a:pPr>
            <a:r>
              <a:rPr lang="en-US" sz="2187" b="1" kern="0" spc="-29">
                <a:solidFill>
                  <a:srgbClr val="272525"/>
                </a:solidFill>
                <a:latin typeface="adonis-web" pitchFamily="34" charset="0"/>
                <a:ea typeface="adonis-web" pitchFamily="34" charset="-122"/>
                <a:cs typeface="adonis-web" pitchFamily="34" charset="-120"/>
              </a:rPr>
              <a:t>1</a:t>
            </a:r>
            <a:endParaRPr lang="en-US" sz="2187"/>
          </a:p>
        </p:txBody>
      </p:sp>
      <p:sp>
        <p:nvSpPr>
          <p:cNvPr id="11" name="Text 7"/>
          <p:cNvSpPr/>
          <p:nvPr/>
        </p:nvSpPr>
        <p:spPr>
          <a:xfrm>
            <a:off x="2260562" y="2102644"/>
            <a:ext cx="2978882" cy="256758"/>
          </a:xfrm>
          <a:prstGeom prst="rect">
            <a:avLst/>
          </a:prstGeom>
          <a:noFill/>
          <a:ln/>
        </p:spPr>
        <p:txBody>
          <a:bodyPr wrap="none" lIns="91440" tIns="45720" rIns="91440" bIns="45720" rtlCol="0" anchor="t"/>
          <a:lstStyle/>
          <a:p>
            <a:pPr algn="r">
              <a:lnSpc>
                <a:spcPts val="2278"/>
              </a:lnSpc>
            </a:pPr>
            <a:r>
              <a:rPr lang="en-US" sz="2000" b="1"/>
              <a:t>Data Preprocessing</a:t>
            </a:r>
            <a:endParaRPr lang="en-US"/>
          </a:p>
        </p:txBody>
      </p:sp>
      <p:sp>
        <p:nvSpPr>
          <p:cNvPr id="15" name="Text 11"/>
          <p:cNvSpPr/>
          <p:nvPr/>
        </p:nvSpPr>
        <p:spPr>
          <a:xfrm>
            <a:off x="5951985" y="3510456"/>
            <a:ext cx="154384" cy="347068"/>
          </a:xfrm>
          <a:prstGeom prst="rect">
            <a:avLst/>
          </a:prstGeom>
          <a:noFill/>
          <a:ln/>
        </p:spPr>
        <p:txBody>
          <a:bodyPr wrap="none" lIns="91440" tIns="45720" rIns="91440" bIns="45720" rtlCol="0" anchor="t"/>
          <a:lstStyle/>
          <a:p>
            <a:pPr algn="ctr">
              <a:lnSpc>
                <a:spcPts val="2734"/>
              </a:lnSpc>
            </a:pPr>
            <a:endParaRPr lang="en-US" sz="2150" b="1" kern="0" spc="-29">
              <a:solidFill>
                <a:srgbClr val="272525"/>
              </a:solidFill>
              <a:latin typeface="adonis-web"/>
            </a:endParaRPr>
          </a:p>
        </p:txBody>
      </p:sp>
      <p:sp>
        <p:nvSpPr>
          <p:cNvPr id="19" name="Shape 15"/>
          <p:cNvSpPr/>
          <p:nvPr/>
        </p:nvSpPr>
        <p:spPr>
          <a:xfrm>
            <a:off x="5888185" y="4899552"/>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21" name="Text 17"/>
          <p:cNvSpPr/>
          <p:nvPr/>
        </p:nvSpPr>
        <p:spPr>
          <a:xfrm>
            <a:off x="6944672" y="4954840"/>
            <a:ext cx="2529418" cy="289322"/>
          </a:xfrm>
          <a:prstGeom prst="rect">
            <a:avLst/>
          </a:prstGeom>
          <a:noFill/>
          <a:ln/>
        </p:spPr>
        <p:txBody>
          <a:bodyPr wrap="none" lIns="91440" tIns="45720" rIns="91440" bIns="45720" rtlCol="0" anchor="t"/>
          <a:lstStyle/>
          <a:p>
            <a:pPr algn="r">
              <a:lnSpc>
                <a:spcPts val="2278"/>
              </a:lnSpc>
            </a:pPr>
            <a:r>
              <a:rPr lang="en-US" sz="2000" b="1" kern="0" spc="-29">
                <a:solidFill>
                  <a:srgbClr val="000000"/>
                </a:solidFill>
                <a:latin typeface="Aptos"/>
              </a:rPr>
              <a:t>Models and Metrics</a:t>
            </a:r>
            <a:endParaRPr lang="en-US" sz="2000" b="1">
              <a:latin typeface="Aptos"/>
            </a:endParaRPr>
          </a:p>
        </p:txBody>
      </p:sp>
      <p:sp>
        <p:nvSpPr>
          <p:cNvPr id="24" name="Shape 14">
            <a:extLst>
              <a:ext uri="{FF2B5EF4-FFF2-40B4-BE49-F238E27FC236}">
                <a16:creationId xmlns:a16="http://schemas.microsoft.com/office/drawing/2014/main" id="{0A333A65-3B57-1AE4-4F9C-0D5BEBB89989}"/>
              </a:ext>
            </a:extLst>
          </p:cNvPr>
          <p:cNvSpPr/>
          <p:nvPr/>
        </p:nvSpPr>
        <p:spPr>
          <a:xfrm>
            <a:off x="6333379" y="3302924"/>
            <a:ext cx="647998" cy="37008"/>
          </a:xfrm>
          <a:prstGeom prst="roundRect">
            <a:avLst>
              <a:gd name="adj" fmla="val 225151"/>
            </a:avLst>
          </a:prstGeom>
          <a:solidFill>
            <a:srgbClr val="D6BADD"/>
          </a:solidFill>
          <a:ln/>
        </p:spPr>
        <p:txBody>
          <a:bodyPr/>
          <a:lstStyle/>
          <a:p>
            <a:endParaRPr lang="en-US"/>
          </a:p>
        </p:txBody>
      </p:sp>
      <p:sp>
        <p:nvSpPr>
          <p:cNvPr id="28" name="Shape 10">
            <a:extLst>
              <a:ext uri="{FF2B5EF4-FFF2-40B4-BE49-F238E27FC236}">
                <a16:creationId xmlns:a16="http://schemas.microsoft.com/office/drawing/2014/main" id="{0E1F185B-24A5-6EA0-E9B5-680400C99859}"/>
              </a:ext>
            </a:extLst>
          </p:cNvPr>
          <p:cNvSpPr/>
          <p:nvPr/>
        </p:nvSpPr>
        <p:spPr>
          <a:xfrm>
            <a:off x="5916760" y="3093946"/>
            <a:ext cx="416619" cy="416619"/>
          </a:xfrm>
          <a:prstGeom prst="roundRect">
            <a:avLst>
              <a:gd name="adj" fmla="val 20000"/>
            </a:avLst>
          </a:prstGeom>
          <a:solidFill>
            <a:srgbClr val="F0D4F7"/>
          </a:solidFill>
          <a:ln w="7620">
            <a:solidFill>
              <a:srgbClr val="D6BADD"/>
            </a:solidFill>
            <a:prstDash val="solid"/>
          </a:ln>
        </p:spPr>
        <p:txBody>
          <a:bodyPr lIns="91440" tIns="45720" rIns="91440" bIns="45720" anchor="t"/>
          <a:lstStyle/>
          <a:p>
            <a:endParaRPr lang="en-US" sz="2150" b="1">
              <a:ea typeface="adonis-web"/>
            </a:endParaRPr>
          </a:p>
        </p:txBody>
      </p:sp>
      <p:sp>
        <p:nvSpPr>
          <p:cNvPr id="29" name="Shape 14">
            <a:extLst>
              <a:ext uri="{FF2B5EF4-FFF2-40B4-BE49-F238E27FC236}">
                <a16:creationId xmlns:a16="http://schemas.microsoft.com/office/drawing/2014/main" id="{10DDDE6B-5FC9-174B-0096-C8E34D87F0B9}"/>
              </a:ext>
            </a:extLst>
          </p:cNvPr>
          <p:cNvSpPr/>
          <p:nvPr/>
        </p:nvSpPr>
        <p:spPr>
          <a:xfrm>
            <a:off x="6302336" y="5109026"/>
            <a:ext cx="647998" cy="37008"/>
          </a:xfrm>
          <a:prstGeom prst="roundRect">
            <a:avLst>
              <a:gd name="adj" fmla="val 225151"/>
            </a:avLst>
          </a:prstGeom>
          <a:solidFill>
            <a:srgbClr val="D6BADD"/>
          </a:solidFill>
          <a:ln/>
        </p:spPr>
        <p:txBody>
          <a:bodyPr/>
          <a:lstStyle/>
          <a:p>
            <a:endParaRPr lang="en-US"/>
          </a:p>
        </p:txBody>
      </p:sp>
      <p:sp>
        <p:nvSpPr>
          <p:cNvPr id="31" name="Text 16">
            <a:extLst>
              <a:ext uri="{FF2B5EF4-FFF2-40B4-BE49-F238E27FC236}">
                <a16:creationId xmlns:a16="http://schemas.microsoft.com/office/drawing/2014/main" id="{3441EB23-9006-4312-7C3C-C060A2C39284}"/>
              </a:ext>
            </a:extLst>
          </p:cNvPr>
          <p:cNvSpPr/>
          <p:nvPr/>
        </p:nvSpPr>
        <p:spPr>
          <a:xfrm>
            <a:off x="6032502" y="4900301"/>
            <a:ext cx="154384" cy="347068"/>
          </a:xfrm>
          <a:prstGeom prst="rect">
            <a:avLst/>
          </a:prstGeom>
          <a:noFill/>
          <a:ln/>
        </p:spPr>
        <p:txBody>
          <a:bodyPr wrap="none" lIns="91440" tIns="45720" rIns="91440" bIns="45720" rtlCol="0" anchor="t"/>
          <a:lstStyle/>
          <a:p>
            <a:pPr algn="ctr">
              <a:lnSpc>
                <a:spcPts val="2734"/>
              </a:lnSpc>
            </a:pPr>
            <a:r>
              <a:rPr lang="en-US" sz="2150" b="1" kern="0" spc="-29">
                <a:solidFill>
                  <a:srgbClr val="272525"/>
                </a:solidFill>
                <a:latin typeface="adonis-web"/>
                <a:ea typeface="adonis-web"/>
              </a:rPr>
              <a:t>4</a:t>
            </a:r>
          </a:p>
        </p:txBody>
      </p:sp>
      <p:sp>
        <p:nvSpPr>
          <p:cNvPr id="12" name="Text 17">
            <a:extLst>
              <a:ext uri="{FF2B5EF4-FFF2-40B4-BE49-F238E27FC236}">
                <a16:creationId xmlns:a16="http://schemas.microsoft.com/office/drawing/2014/main" id="{20406E6B-3F1F-FDFA-7828-46AC6BB039C6}"/>
              </a:ext>
            </a:extLst>
          </p:cNvPr>
          <p:cNvSpPr/>
          <p:nvPr/>
        </p:nvSpPr>
        <p:spPr>
          <a:xfrm>
            <a:off x="6658921" y="3135565"/>
            <a:ext cx="2529418" cy="289322"/>
          </a:xfrm>
          <a:prstGeom prst="rect">
            <a:avLst/>
          </a:prstGeom>
          <a:noFill/>
          <a:ln/>
        </p:spPr>
        <p:txBody>
          <a:bodyPr wrap="none" lIns="91440" tIns="45720" rIns="91440" bIns="45720" rtlCol="0" anchor="t"/>
          <a:lstStyle/>
          <a:p>
            <a:pPr algn="r">
              <a:lnSpc>
                <a:spcPts val="2278"/>
              </a:lnSpc>
            </a:pPr>
            <a:r>
              <a:rPr lang="en-US" sz="2000" b="1" kern="0" spc="-29">
                <a:solidFill>
                  <a:srgbClr val="000000"/>
                </a:solidFill>
                <a:latin typeface="Aptos"/>
              </a:rPr>
              <a:t>Data Exploration</a:t>
            </a:r>
            <a:endParaRPr lang="en-US" sz="2000" b="1"/>
          </a:p>
        </p:txBody>
      </p:sp>
      <p:sp>
        <p:nvSpPr>
          <p:cNvPr id="17" name="Text 16">
            <a:extLst>
              <a:ext uri="{FF2B5EF4-FFF2-40B4-BE49-F238E27FC236}">
                <a16:creationId xmlns:a16="http://schemas.microsoft.com/office/drawing/2014/main" id="{22D9739D-5FFA-3DF6-340D-DA0A4DDEFACD}"/>
              </a:ext>
            </a:extLst>
          </p:cNvPr>
          <p:cNvSpPr/>
          <p:nvPr/>
        </p:nvSpPr>
        <p:spPr>
          <a:xfrm>
            <a:off x="6045551" y="3112675"/>
            <a:ext cx="154384" cy="347068"/>
          </a:xfrm>
          <a:prstGeom prst="rect">
            <a:avLst/>
          </a:prstGeom>
          <a:noFill/>
          <a:ln/>
        </p:spPr>
        <p:txBody>
          <a:bodyPr wrap="none" lIns="91440" tIns="45720" rIns="91440" bIns="45720" rtlCol="0" anchor="t"/>
          <a:lstStyle/>
          <a:p>
            <a:pPr algn="ctr">
              <a:lnSpc>
                <a:spcPts val="2734"/>
              </a:lnSpc>
            </a:pPr>
            <a:r>
              <a:rPr lang="en-US" sz="2150" b="1" kern="0" spc="-29">
                <a:solidFill>
                  <a:srgbClr val="272525"/>
                </a:solidFill>
                <a:latin typeface="adonis-web"/>
              </a:rPr>
              <a:t>2</a:t>
            </a:r>
          </a:p>
        </p:txBody>
      </p:sp>
      <p:sp>
        <p:nvSpPr>
          <p:cNvPr id="22" name="Shape 10">
            <a:extLst>
              <a:ext uri="{FF2B5EF4-FFF2-40B4-BE49-F238E27FC236}">
                <a16:creationId xmlns:a16="http://schemas.microsoft.com/office/drawing/2014/main" id="{7E63C746-B661-25C8-63AE-A621972CCB64}"/>
              </a:ext>
            </a:extLst>
          </p:cNvPr>
          <p:cNvSpPr/>
          <p:nvPr/>
        </p:nvSpPr>
        <p:spPr>
          <a:xfrm>
            <a:off x="5888184" y="4027396"/>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41" name="Text 17">
            <a:extLst>
              <a:ext uri="{FF2B5EF4-FFF2-40B4-BE49-F238E27FC236}">
                <a16:creationId xmlns:a16="http://schemas.microsoft.com/office/drawing/2014/main" id="{D56C6308-AD80-F3DB-6687-293E81915CC1}"/>
              </a:ext>
            </a:extLst>
          </p:cNvPr>
          <p:cNvSpPr/>
          <p:nvPr/>
        </p:nvSpPr>
        <p:spPr>
          <a:xfrm>
            <a:off x="2305996" y="4002340"/>
            <a:ext cx="2529418" cy="289322"/>
          </a:xfrm>
          <a:prstGeom prst="rect">
            <a:avLst/>
          </a:prstGeom>
          <a:noFill/>
          <a:ln/>
        </p:spPr>
        <p:txBody>
          <a:bodyPr wrap="none" lIns="91440" tIns="45720" rIns="91440" bIns="45720" rtlCol="0" anchor="t"/>
          <a:lstStyle/>
          <a:p>
            <a:pPr algn="ctr">
              <a:lnSpc>
                <a:spcPts val="2278"/>
              </a:lnSpc>
            </a:pPr>
            <a:r>
              <a:rPr lang="en-US" sz="2000" b="1" kern="0" spc="-29"/>
              <a:t>Feature Engineering</a:t>
            </a:r>
          </a:p>
        </p:txBody>
      </p:sp>
      <p:sp>
        <p:nvSpPr>
          <p:cNvPr id="42" name="Text 16">
            <a:extLst>
              <a:ext uri="{FF2B5EF4-FFF2-40B4-BE49-F238E27FC236}">
                <a16:creationId xmlns:a16="http://schemas.microsoft.com/office/drawing/2014/main" id="{D00FAA1A-6385-F208-F4A4-AEA3EFAA2A95}"/>
              </a:ext>
            </a:extLst>
          </p:cNvPr>
          <p:cNvSpPr/>
          <p:nvPr/>
        </p:nvSpPr>
        <p:spPr>
          <a:xfrm>
            <a:off x="6032501" y="4033526"/>
            <a:ext cx="154384" cy="347068"/>
          </a:xfrm>
          <a:prstGeom prst="rect">
            <a:avLst/>
          </a:prstGeom>
          <a:noFill/>
          <a:ln/>
        </p:spPr>
        <p:txBody>
          <a:bodyPr wrap="none" lIns="91440" tIns="45720" rIns="91440" bIns="45720" rtlCol="0" anchor="t"/>
          <a:lstStyle/>
          <a:p>
            <a:pPr algn="ctr">
              <a:lnSpc>
                <a:spcPts val="2734"/>
              </a:lnSpc>
            </a:pPr>
            <a:r>
              <a:rPr lang="en-US" sz="2150" b="1" kern="0" spc="-29">
                <a:solidFill>
                  <a:srgbClr val="272525"/>
                </a:solidFill>
                <a:latin typeface="adonis-web"/>
                <a:ea typeface="adonis-web"/>
              </a:rPr>
              <a:t>3</a:t>
            </a:r>
          </a:p>
        </p:txBody>
      </p:sp>
      <p:sp>
        <p:nvSpPr>
          <p:cNvPr id="43" name="Shape 14">
            <a:extLst>
              <a:ext uri="{FF2B5EF4-FFF2-40B4-BE49-F238E27FC236}">
                <a16:creationId xmlns:a16="http://schemas.microsoft.com/office/drawing/2014/main" id="{91BD218C-BBF0-3A3B-50FB-2641462DB61D}"/>
              </a:ext>
            </a:extLst>
          </p:cNvPr>
          <p:cNvSpPr/>
          <p:nvPr/>
        </p:nvSpPr>
        <p:spPr>
          <a:xfrm>
            <a:off x="5254585" y="4213675"/>
            <a:ext cx="647998" cy="37008"/>
          </a:xfrm>
          <a:prstGeom prst="roundRect">
            <a:avLst>
              <a:gd name="adj" fmla="val 225151"/>
            </a:avLst>
          </a:prstGeom>
          <a:solidFill>
            <a:srgbClr val="D6BADD"/>
          </a:solidFill>
          <a:ln/>
        </p:spPr>
        <p:txBody>
          <a:bodyPr/>
          <a:lstStyle/>
          <a:p>
            <a:endParaRPr lang="en-US"/>
          </a:p>
        </p:txBody>
      </p:sp>
      <p:sp>
        <p:nvSpPr>
          <p:cNvPr id="14" name="Text 9">
            <a:extLst>
              <a:ext uri="{FF2B5EF4-FFF2-40B4-BE49-F238E27FC236}">
                <a16:creationId xmlns:a16="http://schemas.microsoft.com/office/drawing/2014/main" id="{74F55D34-4BA2-4EC4-5DB5-DFCAC010B0EE}"/>
              </a:ext>
            </a:extLst>
          </p:cNvPr>
          <p:cNvSpPr/>
          <p:nvPr/>
        </p:nvSpPr>
        <p:spPr>
          <a:xfrm>
            <a:off x="7169194" y="3454119"/>
            <a:ext cx="4031466" cy="592336"/>
          </a:xfrm>
          <a:prstGeom prst="rect">
            <a:avLst/>
          </a:prstGeom>
          <a:noFill/>
          <a:ln/>
        </p:spPr>
        <p:txBody>
          <a:bodyPr wrap="square" lIns="91440" tIns="45720" rIns="91440" bIns="45720" rtlCol="0" anchor="t"/>
          <a:lstStyle/>
          <a:p>
            <a:pPr>
              <a:lnSpc>
                <a:spcPts val="2332"/>
              </a:lnSpc>
            </a:pPr>
            <a:r>
              <a:rPr lang="en-US" sz="1450" kern="0" spc="-29">
                <a:solidFill>
                  <a:srgbClr val="272525"/>
                </a:solidFill>
                <a:latin typeface="Source Sans Pro"/>
                <a:ea typeface="Source Sans Pro"/>
                <a:cs typeface="Source Sans Pro" pitchFamily="34" charset="-120"/>
              </a:rPr>
              <a:t>Univariate analysis for distribution and outliers.</a:t>
            </a:r>
            <a:endParaRPr lang="en-US" sz="1450">
              <a:solidFill>
                <a:srgbClr val="000000"/>
              </a:solidFill>
              <a:latin typeface="Aptos" panose="02110004020202020204"/>
              <a:ea typeface="Source Sans Pro"/>
              <a:cs typeface="Source Sans Pro" pitchFamily="34" charset="-120"/>
            </a:endParaRPr>
          </a:p>
          <a:p>
            <a:pPr>
              <a:lnSpc>
                <a:spcPts val="2332"/>
              </a:lnSpc>
            </a:pPr>
            <a:r>
              <a:rPr lang="en-US" sz="1450" kern="0" spc="-29">
                <a:solidFill>
                  <a:srgbClr val="272525"/>
                </a:solidFill>
                <a:latin typeface="Source Sans Pro"/>
                <a:ea typeface="Source Sans Pro"/>
                <a:cs typeface="Source Sans Pro" pitchFamily="34" charset="-120"/>
              </a:rPr>
              <a:t>Bivariate analysis to uncover relationships.</a:t>
            </a:r>
            <a:endParaRPr lang="en-US" sz="1450"/>
          </a:p>
        </p:txBody>
      </p:sp>
      <p:sp>
        <p:nvSpPr>
          <p:cNvPr id="18" name="Text 5">
            <a:extLst>
              <a:ext uri="{FF2B5EF4-FFF2-40B4-BE49-F238E27FC236}">
                <a16:creationId xmlns:a16="http://schemas.microsoft.com/office/drawing/2014/main" id="{5218E98B-A2BD-0686-0F94-8A78CC8DB2EE}"/>
              </a:ext>
            </a:extLst>
          </p:cNvPr>
          <p:cNvSpPr/>
          <p:nvPr/>
        </p:nvSpPr>
        <p:spPr>
          <a:xfrm>
            <a:off x="2826456" y="2513912"/>
            <a:ext cx="3830426" cy="574530"/>
          </a:xfrm>
          <a:prstGeom prst="rect">
            <a:avLst/>
          </a:prstGeom>
          <a:noFill/>
          <a:ln/>
        </p:spPr>
        <p:txBody>
          <a:bodyPr wrap="square" lIns="91440" tIns="45720" rIns="91440" bIns="45720" rtlCol="0" anchor="t"/>
          <a:lstStyle/>
          <a:p>
            <a:pPr>
              <a:lnSpc>
                <a:spcPts val="2332"/>
              </a:lnSpc>
            </a:pPr>
            <a:r>
              <a:rPr lang="en-US" sz="1450" kern="0" spc="-29">
                <a:solidFill>
                  <a:srgbClr val="272525"/>
                </a:solidFill>
                <a:latin typeface="Source Sans Pro"/>
                <a:ea typeface="Source Sans Pro"/>
              </a:rPr>
              <a:t>Data collection and Cleaning.</a:t>
            </a:r>
            <a:endParaRPr lang="en-US" sz="1458" kern="0" spc="-29">
              <a:solidFill>
                <a:srgbClr val="272525"/>
              </a:solidFill>
              <a:latin typeface="Source Sans Pro" pitchFamily="34" charset="0"/>
              <a:ea typeface="Source Sans Pro" pitchFamily="34" charset="-122"/>
            </a:endParaRPr>
          </a:p>
          <a:p>
            <a:pPr>
              <a:lnSpc>
                <a:spcPts val="2332"/>
              </a:lnSpc>
            </a:pPr>
            <a:r>
              <a:rPr lang="en-US" sz="1450" kern="0" spc="-29">
                <a:solidFill>
                  <a:srgbClr val="272525"/>
                </a:solidFill>
                <a:latin typeface="Source Sans Pro"/>
                <a:ea typeface="Source Sans Pro"/>
              </a:rPr>
              <a:t>Data Consistency and Splitting.</a:t>
            </a:r>
            <a:endParaRPr lang="en-US" sz="1450" kern="0" spc="-29">
              <a:solidFill>
                <a:srgbClr val="272525"/>
              </a:solidFill>
              <a:latin typeface="Source Sans Pro" pitchFamily="34" charset="0"/>
              <a:ea typeface="Source Sans Pro" pitchFamily="34" charset="-122"/>
            </a:endParaRPr>
          </a:p>
        </p:txBody>
      </p:sp>
      <p:sp>
        <p:nvSpPr>
          <p:cNvPr id="13" name="Text 9">
            <a:extLst>
              <a:ext uri="{FF2B5EF4-FFF2-40B4-BE49-F238E27FC236}">
                <a16:creationId xmlns:a16="http://schemas.microsoft.com/office/drawing/2014/main" id="{27F0A8B4-D789-86B6-35DE-72539A2322F7}"/>
              </a:ext>
            </a:extLst>
          </p:cNvPr>
          <p:cNvSpPr/>
          <p:nvPr/>
        </p:nvSpPr>
        <p:spPr>
          <a:xfrm>
            <a:off x="2471934" y="4393572"/>
            <a:ext cx="2554493" cy="1238867"/>
          </a:xfrm>
          <a:prstGeom prst="rect">
            <a:avLst/>
          </a:prstGeom>
          <a:noFill/>
          <a:ln/>
        </p:spPr>
        <p:txBody>
          <a:bodyPr wrap="square" lIns="91440" tIns="45720" rIns="91440" bIns="45720" rtlCol="0" anchor="t"/>
          <a:lstStyle/>
          <a:p>
            <a:pPr>
              <a:lnSpc>
                <a:spcPts val="2332"/>
              </a:lnSpc>
            </a:pPr>
            <a:r>
              <a:rPr lang="en-US" sz="1450" kern="0" spc="-29">
                <a:solidFill>
                  <a:srgbClr val="272525"/>
                </a:solidFill>
                <a:latin typeface="Source Sans Pro"/>
                <a:ea typeface="Source Sans Pro"/>
              </a:rPr>
              <a:t>One-Hot Encoding</a:t>
            </a:r>
            <a:endParaRPr lang="en-US">
              <a:solidFill>
                <a:srgbClr val="000000"/>
              </a:solidFill>
              <a:latin typeface="Aptos" panose="02110004020202020204"/>
              <a:ea typeface="Source Sans Pro"/>
            </a:endParaRPr>
          </a:p>
          <a:p>
            <a:pPr>
              <a:lnSpc>
                <a:spcPts val="2332"/>
              </a:lnSpc>
            </a:pPr>
            <a:r>
              <a:rPr lang="en-US" sz="1450" kern="0" spc="-29">
                <a:solidFill>
                  <a:srgbClr val="272525"/>
                </a:solidFill>
                <a:latin typeface="Source Sans Pro"/>
                <a:ea typeface="Source Sans Pro"/>
              </a:rPr>
              <a:t>Data Scaling</a:t>
            </a:r>
          </a:p>
          <a:p>
            <a:pPr>
              <a:lnSpc>
                <a:spcPts val="2332"/>
              </a:lnSpc>
            </a:pPr>
            <a:r>
              <a:rPr lang="en-US" sz="1450" kern="0" spc="-29">
                <a:solidFill>
                  <a:srgbClr val="272525"/>
                </a:solidFill>
                <a:latin typeface="Source Sans Pro"/>
                <a:ea typeface="Source Sans Pro"/>
              </a:rPr>
              <a:t>Feature Extraction</a:t>
            </a:r>
            <a:endParaRPr lang="en-US"/>
          </a:p>
        </p:txBody>
      </p:sp>
      <p:sp>
        <p:nvSpPr>
          <p:cNvPr id="16" name="Text 9">
            <a:extLst>
              <a:ext uri="{FF2B5EF4-FFF2-40B4-BE49-F238E27FC236}">
                <a16:creationId xmlns:a16="http://schemas.microsoft.com/office/drawing/2014/main" id="{54A0B81C-9531-D208-2918-57F39E0A8732}"/>
              </a:ext>
            </a:extLst>
          </p:cNvPr>
          <p:cNvSpPr/>
          <p:nvPr/>
        </p:nvSpPr>
        <p:spPr>
          <a:xfrm>
            <a:off x="7174037" y="5343460"/>
            <a:ext cx="5035161" cy="592336"/>
          </a:xfrm>
          <a:prstGeom prst="rect">
            <a:avLst/>
          </a:prstGeom>
          <a:noFill/>
          <a:ln/>
        </p:spPr>
        <p:txBody>
          <a:bodyPr wrap="square" lIns="91440" tIns="45720" rIns="91440" bIns="45720" rtlCol="0" anchor="t"/>
          <a:lstStyle/>
          <a:p>
            <a:pPr algn="just"/>
            <a:r>
              <a:rPr lang="en-US" sz="1450" kern="0" spc="-29">
                <a:solidFill>
                  <a:srgbClr val="272525"/>
                </a:solidFill>
                <a:latin typeface="Source Sans Pro"/>
                <a:ea typeface="Source Sans Pro"/>
              </a:rPr>
              <a:t>Logistic Regression, Random Forest and Boosting Classifiers</a:t>
            </a:r>
          </a:p>
          <a:p>
            <a:pPr algn="just">
              <a:lnSpc>
                <a:spcPts val="2332"/>
              </a:lnSpc>
            </a:pPr>
            <a:r>
              <a:rPr lang="en-US" sz="1450" b="1" kern="0" spc="-29">
                <a:solidFill>
                  <a:srgbClr val="272525"/>
                </a:solidFill>
                <a:latin typeface="Source Sans Pro"/>
                <a:ea typeface="Source Sans Pro"/>
              </a:rPr>
              <a:t>Metrics:</a:t>
            </a:r>
            <a:r>
              <a:rPr lang="en-US" sz="1450" kern="0" spc="-29">
                <a:solidFill>
                  <a:srgbClr val="272525"/>
                </a:solidFill>
                <a:latin typeface="Source Sans Pro"/>
                <a:ea typeface="Source Sans Pro"/>
              </a:rPr>
              <a:t> Accuracy, Precision, Recall, F1 Score, ROC-AUC.</a:t>
            </a:r>
          </a:p>
          <a:p>
            <a:pPr algn="just">
              <a:lnSpc>
                <a:spcPts val="2332"/>
              </a:lnSpc>
            </a:pPr>
            <a:endParaRPr lang="en-US" sz="1450" kern="0" spc="-29">
              <a:solidFill>
                <a:srgbClr val="272525"/>
              </a:solidFill>
              <a:latin typeface="Source Sans Pro"/>
              <a:ea typeface="Source Sans Pro"/>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2192000" cy="6858000"/>
          </a:xfrm>
          <a:prstGeom prst="rect">
            <a:avLst/>
          </a:prstGeom>
        </p:spPr>
      </p:pic>
      <p:sp>
        <p:nvSpPr>
          <p:cNvPr id="5" name="Shape 1"/>
          <p:cNvSpPr/>
          <p:nvPr/>
        </p:nvSpPr>
        <p:spPr>
          <a:xfrm>
            <a:off x="-20881" y="2558"/>
            <a:ext cx="12192000" cy="6858000"/>
          </a:xfrm>
          <a:prstGeom prst="rect">
            <a:avLst/>
          </a:prstGeom>
          <a:solidFill>
            <a:srgbClr val="FFFFFF">
              <a:alpha val="85000"/>
            </a:srgbClr>
          </a:solidFill>
          <a:ln/>
        </p:spPr>
        <p:txBody>
          <a:bodyPr lIns="91440" tIns="45720" rIns="91440" bIns="45720" anchor="t"/>
          <a:lstStyle/>
          <a:p>
            <a:endParaRPr lang="en-US"/>
          </a:p>
        </p:txBody>
      </p:sp>
      <p:sp>
        <p:nvSpPr>
          <p:cNvPr id="6" name="Text 2"/>
          <p:cNvSpPr/>
          <p:nvPr/>
        </p:nvSpPr>
        <p:spPr>
          <a:xfrm>
            <a:off x="2682358" y="549308"/>
            <a:ext cx="6791920" cy="578644"/>
          </a:xfrm>
          <a:prstGeom prst="rect">
            <a:avLst/>
          </a:prstGeom>
          <a:noFill/>
          <a:ln/>
        </p:spPr>
        <p:txBody>
          <a:bodyPr wrap="none" lIns="91440" tIns="45720" rIns="91440" bIns="45720" rtlCol="0" anchor="t"/>
          <a:lstStyle/>
          <a:p>
            <a:pPr algn="ctr">
              <a:lnSpc>
                <a:spcPts val="4556"/>
              </a:lnSpc>
            </a:pPr>
            <a:endParaRPr lang="en-US" sz="3600" b="1" kern="0" spc="-29">
              <a:ea typeface="adonis-web"/>
            </a:endParaRPr>
          </a:p>
        </p:txBody>
      </p:sp>
      <p:sp>
        <p:nvSpPr>
          <p:cNvPr id="7" name="Shape 3"/>
          <p:cNvSpPr/>
          <p:nvPr/>
        </p:nvSpPr>
        <p:spPr>
          <a:xfrm flipH="1">
            <a:off x="6033517" y="1554431"/>
            <a:ext cx="53453" cy="3849376"/>
          </a:xfrm>
          <a:prstGeom prst="roundRect">
            <a:avLst>
              <a:gd name="adj" fmla="val 225151"/>
            </a:avLst>
          </a:prstGeom>
          <a:solidFill>
            <a:srgbClr val="D6BADD"/>
          </a:solidFill>
          <a:ln/>
        </p:spPr>
        <p:txBody>
          <a:bodyPr/>
          <a:lstStyle/>
          <a:p>
            <a:endParaRPr lang="en-US"/>
          </a:p>
        </p:txBody>
      </p:sp>
      <p:sp>
        <p:nvSpPr>
          <p:cNvPr id="8" name="Shape 4"/>
          <p:cNvSpPr/>
          <p:nvPr/>
        </p:nvSpPr>
        <p:spPr>
          <a:xfrm flipV="1">
            <a:off x="5015477" y="2293408"/>
            <a:ext cx="894526" cy="41434"/>
          </a:xfrm>
          <a:prstGeom prst="roundRect">
            <a:avLst>
              <a:gd name="adj" fmla="val 225151"/>
            </a:avLst>
          </a:prstGeom>
          <a:solidFill>
            <a:srgbClr val="D6BADD"/>
          </a:solidFill>
          <a:ln/>
        </p:spPr>
        <p:txBody>
          <a:bodyPr/>
          <a:lstStyle/>
          <a:p>
            <a:endParaRPr lang="en-US"/>
          </a:p>
        </p:txBody>
      </p:sp>
      <p:sp>
        <p:nvSpPr>
          <p:cNvPr id="9" name="Shape 5"/>
          <p:cNvSpPr/>
          <p:nvPr/>
        </p:nvSpPr>
        <p:spPr>
          <a:xfrm>
            <a:off x="5887591" y="2100263"/>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0" name="Text 6"/>
          <p:cNvSpPr/>
          <p:nvPr/>
        </p:nvSpPr>
        <p:spPr>
          <a:xfrm>
            <a:off x="6002949" y="2072144"/>
            <a:ext cx="154384" cy="347068"/>
          </a:xfrm>
          <a:prstGeom prst="rect">
            <a:avLst/>
          </a:prstGeom>
          <a:noFill/>
          <a:ln/>
        </p:spPr>
        <p:txBody>
          <a:bodyPr wrap="none" lIns="91440" tIns="45720" rIns="91440" bIns="45720" rtlCol="0" anchor="t"/>
          <a:lstStyle/>
          <a:p>
            <a:pPr algn="ctr">
              <a:lnSpc>
                <a:spcPts val="2734"/>
              </a:lnSpc>
            </a:pPr>
            <a:r>
              <a:rPr lang="en-US" sz="2150" b="1" kern="0" spc="-29">
                <a:solidFill>
                  <a:srgbClr val="272525"/>
                </a:solidFill>
                <a:latin typeface="adonis-web"/>
                <a:ea typeface="adonis-web"/>
              </a:rPr>
              <a:t>5</a:t>
            </a:r>
            <a:endParaRPr lang="en-US" sz="2150" b="1" kern="0" spc="-29">
              <a:solidFill>
                <a:srgbClr val="272525"/>
              </a:solidFill>
              <a:latin typeface="adonis-web"/>
            </a:endParaRPr>
          </a:p>
        </p:txBody>
      </p:sp>
      <p:sp>
        <p:nvSpPr>
          <p:cNvPr id="11" name="Text 7"/>
          <p:cNvSpPr/>
          <p:nvPr/>
        </p:nvSpPr>
        <p:spPr>
          <a:xfrm>
            <a:off x="2700751" y="2102644"/>
            <a:ext cx="2314575" cy="289322"/>
          </a:xfrm>
          <a:prstGeom prst="rect">
            <a:avLst/>
          </a:prstGeom>
          <a:noFill/>
          <a:ln/>
        </p:spPr>
        <p:txBody>
          <a:bodyPr wrap="none" lIns="91440" tIns="45720" rIns="91440" bIns="45720" rtlCol="0" anchor="t"/>
          <a:lstStyle/>
          <a:p>
            <a:pPr algn="r">
              <a:lnSpc>
                <a:spcPts val="2278"/>
              </a:lnSpc>
            </a:pPr>
            <a:r>
              <a:rPr lang="en-US" sz="2000" b="1"/>
              <a:t>Model Tuning and Dumping</a:t>
            </a:r>
          </a:p>
          <a:p>
            <a:pPr algn="r">
              <a:lnSpc>
                <a:spcPts val="2278"/>
              </a:lnSpc>
            </a:pPr>
            <a:endParaRPr lang="en-US" sz="1822"/>
          </a:p>
        </p:txBody>
      </p:sp>
      <p:sp>
        <p:nvSpPr>
          <p:cNvPr id="15" name="Text 11"/>
          <p:cNvSpPr/>
          <p:nvPr/>
        </p:nvSpPr>
        <p:spPr>
          <a:xfrm>
            <a:off x="5951985" y="3510456"/>
            <a:ext cx="154384" cy="347068"/>
          </a:xfrm>
          <a:prstGeom prst="rect">
            <a:avLst/>
          </a:prstGeom>
          <a:noFill/>
          <a:ln/>
        </p:spPr>
        <p:txBody>
          <a:bodyPr wrap="none" lIns="91440" tIns="45720" rIns="91440" bIns="45720" rtlCol="0" anchor="t"/>
          <a:lstStyle/>
          <a:p>
            <a:pPr algn="ctr">
              <a:lnSpc>
                <a:spcPts val="2734"/>
              </a:lnSpc>
            </a:pPr>
            <a:endParaRPr lang="en-US" sz="2150" b="1" kern="0" spc="-29">
              <a:solidFill>
                <a:srgbClr val="272525"/>
              </a:solidFill>
              <a:latin typeface="adonis-web"/>
            </a:endParaRPr>
          </a:p>
        </p:txBody>
      </p:sp>
      <p:sp>
        <p:nvSpPr>
          <p:cNvPr id="19" name="Shape 15"/>
          <p:cNvSpPr/>
          <p:nvPr/>
        </p:nvSpPr>
        <p:spPr>
          <a:xfrm>
            <a:off x="5002360" y="4909077"/>
            <a:ext cx="2245419" cy="950019"/>
          </a:xfrm>
          <a:prstGeom prst="roundRect">
            <a:avLst>
              <a:gd name="adj" fmla="val 20000"/>
            </a:avLst>
          </a:prstGeom>
          <a:solidFill>
            <a:srgbClr val="F0D4F7"/>
          </a:solidFill>
          <a:ln w="7620">
            <a:solidFill>
              <a:srgbClr val="D6BADD"/>
            </a:solidFill>
            <a:prstDash val="solid"/>
          </a:ln>
        </p:spPr>
        <p:txBody>
          <a:bodyPr lIns="91440" tIns="45720" rIns="91440" bIns="45720" anchor="t"/>
          <a:lstStyle/>
          <a:p>
            <a:pPr algn="ctr">
              <a:lnSpc>
                <a:spcPct val="200000"/>
              </a:lnSpc>
            </a:pPr>
            <a:r>
              <a:rPr lang="en-US" sz="2000" b="1"/>
              <a:t>Dashboard/UI</a:t>
            </a:r>
          </a:p>
        </p:txBody>
      </p:sp>
      <p:sp>
        <p:nvSpPr>
          <p:cNvPr id="24" name="Shape 14">
            <a:extLst>
              <a:ext uri="{FF2B5EF4-FFF2-40B4-BE49-F238E27FC236}">
                <a16:creationId xmlns:a16="http://schemas.microsoft.com/office/drawing/2014/main" id="{0A333A65-3B57-1AE4-4F9C-0D5BEBB89989}"/>
              </a:ext>
            </a:extLst>
          </p:cNvPr>
          <p:cNvSpPr/>
          <p:nvPr/>
        </p:nvSpPr>
        <p:spPr>
          <a:xfrm>
            <a:off x="6314329" y="3683924"/>
            <a:ext cx="647998" cy="37008"/>
          </a:xfrm>
          <a:prstGeom prst="roundRect">
            <a:avLst>
              <a:gd name="adj" fmla="val 225151"/>
            </a:avLst>
          </a:prstGeom>
          <a:solidFill>
            <a:srgbClr val="D6BADD"/>
          </a:solidFill>
          <a:ln/>
        </p:spPr>
        <p:txBody>
          <a:bodyPr/>
          <a:lstStyle/>
          <a:p>
            <a:endParaRPr lang="en-US"/>
          </a:p>
        </p:txBody>
      </p:sp>
      <p:sp>
        <p:nvSpPr>
          <p:cNvPr id="28" name="Shape 10">
            <a:extLst>
              <a:ext uri="{FF2B5EF4-FFF2-40B4-BE49-F238E27FC236}">
                <a16:creationId xmlns:a16="http://schemas.microsoft.com/office/drawing/2014/main" id="{0E1F185B-24A5-6EA0-E9B5-680400C99859}"/>
              </a:ext>
            </a:extLst>
          </p:cNvPr>
          <p:cNvSpPr/>
          <p:nvPr/>
        </p:nvSpPr>
        <p:spPr>
          <a:xfrm>
            <a:off x="5897710" y="3474946"/>
            <a:ext cx="416619" cy="416619"/>
          </a:xfrm>
          <a:prstGeom prst="roundRect">
            <a:avLst>
              <a:gd name="adj" fmla="val 20000"/>
            </a:avLst>
          </a:prstGeom>
          <a:solidFill>
            <a:srgbClr val="F0D4F7"/>
          </a:solidFill>
          <a:ln w="7620">
            <a:solidFill>
              <a:srgbClr val="D6BADD"/>
            </a:solidFill>
            <a:prstDash val="solid"/>
          </a:ln>
        </p:spPr>
        <p:txBody>
          <a:bodyPr lIns="91440" tIns="45720" rIns="91440" bIns="45720" anchor="t"/>
          <a:lstStyle/>
          <a:p>
            <a:endParaRPr lang="en-US" sz="2150" b="1">
              <a:ea typeface="adonis-web"/>
            </a:endParaRPr>
          </a:p>
        </p:txBody>
      </p:sp>
      <p:sp>
        <p:nvSpPr>
          <p:cNvPr id="12" name="Text 17">
            <a:extLst>
              <a:ext uri="{FF2B5EF4-FFF2-40B4-BE49-F238E27FC236}">
                <a16:creationId xmlns:a16="http://schemas.microsoft.com/office/drawing/2014/main" id="{20406E6B-3F1F-FDFA-7828-46AC6BB039C6}"/>
              </a:ext>
            </a:extLst>
          </p:cNvPr>
          <p:cNvSpPr/>
          <p:nvPr/>
        </p:nvSpPr>
        <p:spPr>
          <a:xfrm>
            <a:off x="6954196" y="3516565"/>
            <a:ext cx="2453218" cy="298847"/>
          </a:xfrm>
          <a:prstGeom prst="rect">
            <a:avLst/>
          </a:prstGeom>
          <a:noFill/>
          <a:ln/>
        </p:spPr>
        <p:txBody>
          <a:bodyPr wrap="none" lIns="91440" tIns="45720" rIns="91440" bIns="45720" rtlCol="0" anchor="t"/>
          <a:lstStyle/>
          <a:p>
            <a:pPr>
              <a:lnSpc>
                <a:spcPts val="2278"/>
              </a:lnSpc>
            </a:pPr>
            <a:r>
              <a:rPr lang="en-US" sz="2000" b="1">
                <a:latin typeface="Aptos"/>
                <a:ea typeface="adonis-web"/>
              </a:rPr>
              <a:t>Analysis and Insights</a:t>
            </a:r>
            <a:endParaRPr lang="en-US" sz="2000">
              <a:latin typeface="Aptos"/>
            </a:endParaRPr>
          </a:p>
        </p:txBody>
      </p:sp>
      <p:sp>
        <p:nvSpPr>
          <p:cNvPr id="17" name="Text 16">
            <a:extLst>
              <a:ext uri="{FF2B5EF4-FFF2-40B4-BE49-F238E27FC236}">
                <a16:creationId xmlns:a16="http://schemas.microsoft.com/office/drawing/2014/main" id="{22D9739D-5FFA-3DF6-340D-DA0A4DDEFACD}"/>
              </a:ext>
            </a:extLst>
          </p:cNvPr>
          <p:cNvSpPr/>
          <p:nvPr/>
        </p:nvSpPr>
        <p:spPr>
          <a:xfrm>
            <a:off x="6026501" y="3474625"/>
            <a:ext cx="154384" cy="347068"/>
          </a:xfrm>
          <a:prstGeom prst="rect">
            <a:avLst/>
          </a:prstGeom>
          <a:noFill/>
          <a:ln/>
        </p:spPr>
        <p:txBody>
          <a:bodyPr wrap="none" lIns="91440" tIns="45720" rIns="91440" bIns="45720" rtlCol="0" anchor="t"/>
          <a:lstStyle/>
          <a:p>
            <a:pPr algn="ctr">
              <a:lnSpc>
                <a:spcPts val="2734"/>
              </a:lnSpc>
            </a:pPr>
            <a:r>
              <a:rPr lang="en-US" sz="2150" b="1" kern="0" spc="-29">
                <a:solidFill>
                  <a:srgbClr val="272525"/>
                </a:solidFill>
                <a:latin typeface="adonis-web"/>
                <a:ea typeface="adonis-web"/>
              </a:rPr>
              <a:t>6</a:t>
            </a:r>
          </a:p>
        </p:txBody>
      </p:sp>
      <p:sp>
        <p:nvSpPr>
          <p:cNvPr id="14" name="Text 2">
            <a:extLst>
              <a:ext uri="{FF2B5EF4-FFF2-40B4-BE49-F238E27FC236}">
                <a16:creationId xmlns:a16="http://schemas.microsoft.com/office/drawing/2014/main" id="{B9B970C6-E6E6-FBFC-D055-E6E9DA24402B}"/>
              </a:ext>
            </a:extLst>
          </p:cNvPr>
          <p:cNvSpPr/>
          <p:nvPr/>
        </p:nvSpPr>
        <p:spPr>
          <a:xfrm>
            <a:off x="2689081" y="556032"/>
            <a:ext cx="6791920" cy="578644"/>
          </a:xfrm>
          <a:prstGeom prst="rect">
            <a:avLst/>
          </a:prstGeom>
          <a:noFill/>
          <a:ln/>
        </p:spPr>
        <p:txBody>
          <a:bodyPr wrap="none" lIns="91440" tIns="45720" rIns="91440" bIns="45720" rtlCol="0" anchor="t"/>
          <a:lstStyle/>
          <a:p>
            <a:pPr algn="ctr">
              <a:lnSpc>
                <a:spcPts val="4556"/>
              </a:lnSpc>
            </a:pPr>
            <a:r>
              <a:rPr lang="en-US" sz="3200" b="1" kern="0" spc="-29">
                <a:solidFill>
                  <a:srgbClr val="000000"/>
                </a:solidFill>
                <a:ea typeface="+mn-lt"/>
                <a:cs typeface="+mn-lt"/>
              </a:rPr>
              <a:t>Project Roadmap</a:t>
            </a:r>
            <a:endParaRPr lang="en-US"/>
          </a:p>
        </p:txBody>
      </p:sp>
      <p:sp>
        <p:nvSpPr>
          <p:cNvPr id="18" name="Text 5">
            <a:extLst>
              <a:ext uri="{FF2B5EF4-FFF2-40B4-BE49-F238E27FC236}">
                <a16:creationId xmlns:a16="http://schemas.microsoft.com/office/drawing/2014/main" id="{8C657831-F867-FC78-0071-64E2DD6ABBEA}"/>
              </a:ext>
            </a:extLst>
          </p:cNvPr>
          <p:cNvSpPr/>
          <p:nvPr/>
        </p:nvSpPr>
        <p:spPr>
          <a:xfrm>
            <a:off x="1817465" y="2424264"/>
            <a:ext cx="2338427" cy="1007749"/>
          </a:xfrm>
          <a:prstGeom prst="rect">
            <a:avLst/>
          </a:prstGeom>
          <a:noFill/>
          <a:ln/>
        </p:spPr>
        <p:txBody>
          <a:bodyPr wrap="square" lIns="91440" tIns="45720" rIns="91440" bIns="45720" rtlCol="0" anchor="t"/>
          <a:lstStyle/>
          <a:p>
            <a:pPr>
              <a:lnSpc>
                <a:spcPts val="2332"/>
              </a:lnSpc>
            </a:pPr>
            <a:r>
              <a:rPr lang="en-US" sz="1450" kern="0" spc="-29">
                <a:solidFill>
                  <a:srgbClr val="272525"/>
                </a:solidFill>
                <a:latin typeface="Source Sans Pro"/>
                <a:ea typeface="Source Sans Pro"/>
              </a:rPr>
              <a:t>Random Search CV</a:t>
            </a:r>
          </a:p>
          <a:p>
            <a:pPr>
              <a:lnSpc>
                <a:spcPts val="2332"/>
              </a:lnSpc>
            </a:pPr>
            <a:r>
              <a:rPr lang="en-US" sz="1450" kern="0" spc="-29">
                <a:solidFill>
                  <a:srgbClr val="272525"/>
                </a:solidFill>
                <a:latin typeface="Source Sans Pro"/>
                <a:ea typeface="Source Sans Pro"/>
              </a:rPr>
              <a:t>LIME</a:t>
            </a:r>
            <a:endParaRPr lang="en-US" sz="1450" kern="0" spc="-29">
              <a:solidFill>
                <a:srgbClr val="272525"/>
              </a:solidFill>
              <a:latin typeface="Source Sans Pro" pitchFamily="34" charset="0"/>
              <a:ea typeface="Source Sans Pro" pitchFamily="34" charset="-122"/>
            </a:endParaRPr>
          </a:p>
          <a:p>
            <a:pPr>
              <a:lnSpc>
                <a:spcPts val="2332"/>
              </a:lnSpc>
            </a:pPr>
            <a:r>
              <a:rPr lang="en-US" sz="1450" kern="0" spc="-29" err="1">
                <a:solidFill>
                  <a:srgbClr val="272525"/>
                </a:solidFill>
                <a:latin typeface="Source Sans Pro"/>
                <a:ea typeface="Source Sans Pro"/>
              </a:rPr>
              <a:t>Joblib</a:t>
            </a:r>
            <a:r>
              <a:rPr lang="en-US" sz="1450" kern="0" spc="-29">
                <a:solidFill>
                  <a:srgbClr val="272525"/>
                </a:solidFill>
                <a:latin typeface="Source Sans Pro"/>
                <a:ea typeface="Source Sans Pro"/>
              </a:rPr>
              <a:t> for dumping</a:t>
            </a:r>
            <a:endParaRPr lang="en-US" sz="1450" kern="0" spc="-29">
              <a:solidFill>
                <a:srgbClr val="272525"/>
              </a:solidFill>
              <a:latin typeface="Source Sans Pro" pitchFamily="34" charset="0"/>
              <a:ea typeface="Source Sans Pro" pitchFamily="34" charset="-122"/>
            </a:endParaRPr>
          </a:p>
          <a:p>
            <a:pPr>
              <a:lnSpc>
                <a:spcPts val="2332"/>
              </a:lnSpc>
            </a:pPr>
            <a:endParaRPr lang="en-US" sz="1450" kern="0" spc="-29">
              <a:solidFill>
                <a:srgbClr val="272525"/>
              </a:solidFill>
              <a:latin typeface="Source Sans Pro" pitchFamily="34" charset="0"/>
              <a:ea typeface="Source Sans Pro" pitchFamily="34" charset="-122"/>
            </a:endParaRPr>
          </a:p>
          <a:p>
            <a:pPr>
              <a:lnSpc>
                <a:spcPts val="2332"/>
              </a:lnSpc>
            </a:pPr>
            <a:endParaRPr lang="en-US" sz="1450" kern="0" spc="-29">
              <a:solidFill>
                <a:srgbClr val="272525"/>
              </a:solidFill>
              <a:latin typeface="Source Sans Pro" pitchFamily="34" charset="0"/>
              <a:ea typeface="Source Sans Pro" pitchFamily="34" charset="-122"/>
            </a:endParaRPr>
          </a:p>
        </p:txBody>
      </p:sp>
      <p:sp>
        <p:nvSpPr>
          <p:cNvPr id="20" name="Text 5">
            <a:extLst>
              <a:ext uri="{FF2B5EF4-FFF2-40B4-BE49-F238E27FC236}">
                <a16:creationId xmlns:a16="http://schemas.microsoft.com/office/drawing/2014/main" id="{1F10A934-6BF4-780A-38BE-DB47F575F192}"/>
              </a:ext>
            </a:extLst>
          </p:cNvPr>
          <p:cNvSpPr/>
          <p:nvPr/>
        </p:nvSpPr>
        <p:spPr>
          <a:xfrm>
            <a:off x="7129514" y="3869823"/>
            <a:ext cx="2653809" cy="585736"/>
          </a:xfrm>
          <a:prstGeom prst="rect">
            <a:avLst/>
          </a:prstGeom>
          <a:noFill/>
          <a:ln/>
        </p:spPr>
        <p:txBody>
          <a:bodyPr wrap="square" lIns="91440" tIns="45720" rIns="91440" bIns="45720" rtlCol="0" anchor="t"/>
          <a:lstStyle/>
          <a:p>
            <a:pPr>
              <a:lnSpc>
                <a:spcPts val="2332"/>
              </a:lnSpc>
            </a:pPr>
            <a:r>
              <a:rPr lang="en-US" sz="1450" kern="0" spc="-29">
                <a:solidFill>
                  <a:srgbClr val="272525"/>
                </a:solidFill>
                <a:latin typeface="Source Sans Pro"/>
                <a:ea typeface="Source Sans Pro"/>
              </a:rPr>
              <a:t>Model Performance Metrics</a:t>
            </a:r>
            <a:endParaRPr lang="en-US"/>
          </a:p>
          <a:p>
            <a:pPr>
              <a:lnSpc>
                <a:spcPts val="2332"/>
              </a:lnSpc>
            </a:pPr>
            <a:r>
              <a:rPr lang="en-US" sz="1450" kern="0" spc="-29">
                <a:solidFill>
                  <a:srgbClr val="272525"/>
                </a:solidFill>
                <a:latin typeface="Source Sans Pro"/>
                <a:ea typeface="Source Sans Pro"/>
              </a:rPr>
              <a:t>Feature Important Analysis</a:t>
            </a:r>
            <a:endParaRPr lang="en-US"/>
          </a:p>
        </p:txBody>
      </p:sp>
    </p:spTree>
    <p:extLst>
      <p:ext uri="{BB962C8B-B14F-4D97-AF65-F5344CB8AC3E}">
        <p14:creationId xmlns:p14="http://schemas.microsoft.com/office/powerpoint/2010/main" val="27769811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2192000" cy="6858000"/>
          </a:xfrm>
          <a:prstGeom prst="rect">
            <a:avLst/>
          </a:prstGeom>
        </p:spPr>
      </p:pic>
      <p:sp>
        <p:nvSpPr>
          <p:cNvPr id="5" name="Shape 1"/>
          <p:cNvSpPr/>
          <p:nvPr/>
        </p:nvSpPr>
        <p:spPr>
          <a:xfrm>
            <a:off x="0" y="0"/>
            <a:ext cx="12192000" cy="6858000"/>
          </a:xfrm>
          <a:prstGeom prst="rect">
            <a:avLst/>
          </a:prstGeom>
          <a:solidFill>
            <a:srgbClr val="FFFFFF">
              <a:alpha val="85000"/>
            </a:srgbClr>
          </a:solidFill>
          <a:ln/>
        </p:spPr>
        <p:txBody>
          <a:bodyPr/>
          <a:lstStyle/>
          <a:p>
            <a:endParaRPr lang="en-US"/>
          </a:p>
        </p:txBody>
      </p:sp>
      <p:sp>
        <p:nvSpPr>
          <p:cNvPr id="6" name="Text 2"/>
          <p:cNvSpPr/>
          <p:nvPr/>
        </p:nvSpPr>
        <p:spPr>
          <a:xfrm>
            <a:off x="4195857" y="924330"/>
            <a:ext cx="3804305" cy="578644"/>
          </a:xfrm>
          <a:prstGeom prst="rect">
            <a:avLst/>
          </a:prstGeom>
          <a:noFill/>
          <a:ln/>
        </p:spPr>
        <p:txBody>
          <a:bodyPr wrap="none" lIns="91440" tIns="45720" rIns="91440" bIns="45720" rtlCol="0" anchor="t"/>
          <a:lstStyle/>
          <a:p>
            <a:pPr>
              <a:lnSpc>
                <a:spcPts val="4556"/>
              </a:lnSpc>
            </a:pPr>
            <a:r>
              <a:rPr lang="en-US" sz="3600" b="1" kern="0" spc="-29">
                <a:latin typeface="adonis-web"/>
              </a:rPr>
              <a:t>Coding Standards</a:t>
            </a:r>
          </a:p>
          <a:p>
            <a:pPr>
              <a:lnSpc>
                <a:spcPts val="4556"/>
              </a:lnSpc>
            </a:pPr>
            <a:endParaRPr lang="en-US" sz="3645"/>
          </a:p>
        </p:txBody>
      </p:sp>
      <p:pic>
        <p:nvPicPr>
          <p:cNvPr id="7" name="Image 2" descr="preencoded.png"/>
          <p:cNvPicPr>
            <a:picLocks noChangeAspect="1"/>
          </p:cNvPicPr>
          <p:nvPr/>
        </p:nvPicPr>
        <p:blipFill>
          <a:blip r:embed="rId5"/>
          <a:stretch>
            <a:fillRect/>
          </a:stretch>
        </p:blipFill>
        <p:spPr>
          <a:xfrm>
            <a:off x="1956991" y="2314873"/>
            <a:ext cx="2759273" cy="740568"/>
          </a:xfrm>
          <a:prstGeom prst="rect">
            <a:avLst/>
          </a:prstGeom>
        </p:spPr>
      </p:pic>
      <p:sp>
        <p:nvSpPr>
          <p:cNvPr id="8" name="Text 3"/>
          <p:cNvSpPr/>
          <p:nvPr/>
        </p:nvSpPr>
        <p:spPr>
          <a:xfrm>
            <a:off x="1829518" y="3333155"/>
            <a:ext cx="2314575" cy="289322"/>
          </a:xfrm>
          <a:prstGeom prst="rect">
            <a:avLst/>
          </a:prstGeom>
          <a:noFill/>
          <a:ln/>
        </p:spPr>
        <p:txBody>
          <a:bodyPr wrap="none" lIns="91440" tIns="45720" rIns="91440" bIns="45720" rtlCol="0" anchor="t"/>
          <a:lstStyle/>
          <a:p>
            <a:pPr>
              <a:lnSpc>
                <a:spcPts val="2278"/>
              </a:lnSpc>
            </a:pPr>
            <a:r>
              <a:rPr lang="en-US" b="1" kern="0" spc="-29">
                <a:solidFill>
                  <a:srgbClr val="272525"/>
                </a:solidFill>
                <a:latin typeface="Aptos"/>
              </a:rPr>
              <a:t>Virtual Environment</a:t>
            </a:r>
            <a:endParaRPr lang="en-US" b="1">
              <a:latin typeface="Aptos"/>
            </a:endParaRPr>
          </a:p>
        </p:txBody>
      </p:sp>
      <p:sp>
        <p:nvSpPr>
          <p:cNvPr id="9" name="Text 4"/>
          <p:cNvSpPr/>
          <p:nvPr/>
        </p:nvSpPr>
        <p:spPr>
          <a:xfrm>
            <a:off x="1555980" y="3733503"/>
            <a:ext cx="2936066" cy="1480840"/>
          </a:xfrm>
          <a:prstGeom prst="rect">
            <a:avLst/>
          </a:prstGeom>
          <a:noFill/>
          <a:ln/>
        </p:spPr>
        <p:txBody>
          <a:bodyPr wrap="square" lIns="91440" tIns="45720" rIns="91440" bIns="45720" rtlCol="0" anchor="t"/>
          <a:lstStyle/>
          <a:p>
            <a:pPr marL="285750" indent="-285750">
              <a:lnSpc>
                <a:spcPts val="2332"/>
              </a:lnSpc>
              <a:buFont typeface="Arial"/>
              <a:buChar char="•"/>
            </a:pPr>
            <a:r>
              <a:rPr lang="en-US" sz="1600" kern="0" spc="-29">
                <a:solidFill>
                  <a:srgbClr val="272525"/>
                </a:solidFill>
                <a:latin typeface="Source Sans Pro"/>
                <a:ea typeface="Source Sans Pro"/>
              </a:rPr>
              <a:t>Keep project dependency separate</a:t>
            </a:r>
          </a:p>
          <a:p>
            <a:pPr marL="285750" indent="-285750">
              <a:lnSpc>
                <a:spcPts val="2332"/>
              </a:lnSpc>
              <a:buFont typeface="Arial"/>
              <a:buChar char="•"/>
            </a:pPr>
            <a:r>
              <a:rPr lang="en-US" sz="1600" kern="0" spc="-29">
                <a:solidFill>
                  <a:srgbClr val="272525"/>
                </a:solidFill>
                <a:latin typeface="Source Sans Pro"/>
                <a:ea typeface="Source Sans Pro"/>
              </a:rPr>
              <a:t>Makes sure the project runs the same on different machine</a:t>
            </a:r>
          </a:p>
        </p:txBody>
      </p:sp>
      <p:pic>
        <p:nvPicPr>
          <p:cNvPr id="10" name="Image 3" descr="preencoded.png"/>
          <p:cNvPicPr>
            <a:picLocks noChangeAspect="1"/>
          </p:cNvPicPr>
          <p:nvPr/>
        </p:nvPicPr>
        <p:blipFill>
          <a:blip r:embed="rId6"/>
          <a:stretch>
            <a:fillRect/>
          </a:stretch>
        </p:blipFill>
        <p:spPr>
          <a:xfrm>
            <a:off x="4716264" y="2314873"/>
            <a:ext cx="2759273" cy="740568"/>
          </a:xfrm>
          <a:prstGeom prst="rect">
            <a:avLst/>
          </a:prstGeom>
        </p:spPr>
      </p:pic>
      <p:sp>
        <p:nvSpPr>
          <p:cNvPr id="11" name="Text 5"/>
          <p:cNvSpPr/>
          <p:nvPr/>
        </p:nvSpPr>
        <p:spPr>
          <a:xfrm>
            <a:off x="4810227" y="3333155"/>
            <a:ext cx="2314575" cy="289322"/>
          </a:xfrm>
          <a:prstGeom prst="rect">
            <a:avLst/>
          </a:prstGeom>
          <a:noFill/>
          <a:ln/>
        </p:spPr>
        <p:txBody>
          <a:bodyPr wrap="none" lIns="91440" tIns="45720" rIns="91440" bIns="45720" rtlCol="0" anchor="t"/>
          <a:lstStyle/>
          <a:p>
            <a:pPr algn="ctr">
              <a:lnSpc>
                <a:spcPts val="2278"/>
              </a:lnSpc>
            </a:pPr>
            <a:r>
              <a:rPr lang="en-US" b="1" kern="0" spc="-29">
                <a:solidFill>
                  <a:srgbClr val="272525"/>
                </a:solidFill>
                <a:latin typeface="adonis-web"/>
              </a:rPr>
              <a:t>PEP 8 Standard</a:t>
            </a:r>
            <a:endParaRPr lang="en-US"/>
          </a:p>
        </p:txBody>
      </p:sp>
      <p:pic>
        <p:nvPicPr>
          <p:cNvPr id="13" name="Image 4" descr="preencoded.png"/>
          <p:cNvPicPr>
            <a:picLocks noChangeAspect="1"/>
          </p:cNvPicPr>
          <p:nvPr/>
        </p:nvPicPr>
        <p:blipFill>
          <a:blip r:embed="rId7"/>
          <a:stretch>
            <a:fillRect/>
          </a:stretch>
        </p:blipFill>
        <p:spPr>
          <a:xfrm>
            <a:off x="7475538" y="2314873"/>
            <a:ext cx="2759373" cy="740568"/>
          </a:xfrm>
          <a:prstGeom prst="rect">
            <a:avLst/>
          </a:prstGeom>
        </p:spPr>
      </p:pic>
      <p:sp>
        <p:nvSpPr>
          <p:cNvPr id="14" name="Text 7"/>
          <p:cNvSpPr/>
          <p:nvPr/>
        </p:nvSpPr>
        <p:spPr>
          <a:xfrm>
            <a:off x="7660680" y="3333155"/>
            <a:ext cx="2314575" cy="289322"/>
          </a:xfrm>
          <a:prstGeom prst="rect">
            <a:avLst/>
          </a:prstGeom>
          <a:noFill/>
          <a:ln/>
        </p:spPr>
        <p:txBody>
          <a:bodyPr wrap="none" lIns="91440" tIns="45720" rIns="91440" bIns="45720" rtlCol="0" anchor="t"/>
          <a:lstStyle/>
          <a:p>
            <a:pPr algn="ctr">
              <a:lnSpc>
                <a:spcPts val="2278"/>
              </a:lnSpc>
            </a:pPr>
            <a:r>
              <a:rPr lang="en-US" b="1" kern="0" spc="-29">
                <a:solidFill>
                  <a:srgbClr val="272525"/>
                </a:solidFill>
                <a:latin typeface="adonis-web"/>
              </a:rPr>
              <a:t>Modularization</a:t>
            </a:r>
            <a:endParaRPr lang="en-US"/>
          </a:p>
        </p:txBody>
      </p:sp>
      <p:sp>
        <p:nvSpPr>
          <p:cNvPr id="16" name="Text 4">
            <a:extLst>
              <a:ext uri="{FF2B5EF4-FFF2-40B4-BE49-F238E27FC236}">
                <a16:creationId xmlns:a16="http://schemas.microsoft.com/office/drawing/2014/main" id="{DAFF643C-3839-0431-9DC4-57E70493B8D5}"/>
              </a:ext>
            </a:extLst>
          </p:cNvPr>
          <p:cNvSpPr/>
          <p:nvPr/>
        </p:nvSpPr>
        <p:spPr>
          <a:xfrm>
            <a:off x="4499242" y="3733502"/>
            <a:ext cx="2936066" cy="1480840"/>
          </a:xfrm>
          <a:prstGeom prst="rect">
            <a:avLst/>
          </a:prstGeom>
          <a:noFill/>
          <a:ln/>
        </p:spPr>
        <p:txBody>
          <a:bodyPr wrap="square" lIns="91440" tIns="45720" rIns="91440" bIns="45720" rtlCol="0" anchor="t"/>
          <a:lstStyle/>
          <a:p>
            <a:pPr marL="285750" indent="-285750">
              <a:lnSpc>
                <a:spcPts val="2332"/>
              </a:lnSpc>
              <a:buFont typeface="Arial"/>
              <a:buChar char="•"/>
            </a:pPr>
            <a:r>
              <a:rPr lang="en-US" sz="1600" kern="0" spc="-29">
                <a:solidFill>
                  <a:srgbClr val="272525"/>
                </a:solidFill>
                <a:latin typeface="Source Sans Pro"/>
                <a:ea typeface="Source Sans Pro"/>
              </a:rPr>
              <a:t>Guideline for coding styling and formatting</a:t>
            </a:r>
          </a:p>
          <a:p>
            <a:pPr marL="285750" indent="-285750">
              <a:lnSpc>
                <a:spcPts val="2332"/>
              </a:lnSpc>
              <a:buFont typeface="Arial"/>
              <a:buChar char="•"/>
            </a:pPr>
            <a:r>
              <a:rPr lang="en-US" sz="1600" kern="0" spc="-29">
                <a:solidFill>
                  <a:srgbClr val="272525"/>
                </a:solidFill>
                <a:latin typeface="Source Sans Pro"/>
                <a:ea typeface="Source Sans Pro"/>
              </a:rPr>
              <a:t>Enhance code readability and formatting</a:t>
            </a:r>
            <a:endParaRPr lang="en-US"/>
          </a:p>
        </p:txBody>
      </p:sp>
      <p:sp>
        <p:nvSpPr>
          <p:cNvPr id="17" name="Text 4">
            <a:extLst>
              <a:ext uri="{FF2B5EF4-FFF2-40B4-BE49-F238E27FC236}">
                <a16:creationId xmlns:a16="http://schemas.microsoft.com/office/drawing/2014/main" id="{AF8EDE38-F7D0-01E7-A13B-73BC78F9CB09}"/>
              </a:ext>
            </a:extLst>
          </p:cNvPr>
          <p:cNvSpPr/>
          <p:nvPr/>
        </p:nvSpPr>
        <p:spPr>
          <a:xfrm>
            <a:off x="7657960" y="3700938"/>
            <a:ext cx="2936066" cy="1480840"/>
          </a:xfrm>
          <a:prstGeom prst="rect">
            <a:avLst/>
          </a:prstGeom>
          <a:noFill/>
          <a:ln/>
        </p:spPr>
        <p:txBody>
          <a:bodyPr wrap="square" lIns="91440" tIns="45720" rIns="91440" bIns="45720" rtlCol="0" anchor="t"/>
          <a:lstStyle/>
          <a:p>
            <a:pPr marL="285750" indent="-285750">
              <a:lnSpc>
                <a:spcPts val="2332"/>
              </a:lnSpc>
              <a:buFont typeface="Arial"/>
              <a:buChar char="•"/>
            </a:pPr>
            <a:r>
              <a:rPr lang="en-US" sz="1600" kern="0" spc="-29">
                <a:solidFill>
                  <a:srgbClr val="272525"/>
                </a:solidFill>
                <a:latin typeface="Source Sans Pro"/>
                <a:ea typeface="Source Sans Pro"/>
              </a:rPr>
              <a:t>Breaks code into reusable component</a:t>
            </a:r>
          </a:p>
          <a:p>
            <a:pPr marL="285750" indent="-285750">
              <a:lnSpc>
                <a:spcPts val="2332"/>
              </a:lnSpc>
              <a:buFont typeface="Arial"/>
              <a:buChar char="•"/>
            </a:pPr>
            <a:r>
              <a:rPr lang="en-US" sz="1600" kern="0" spc="-29">
                <a:solidFill>
                  <a:srgbClr val="272525"/>
                </a:solidFill>
                <a:latin typeface="Source Sans Pro"/>
                <a:ea typeface="Source Sans Pro"/>
              </a:rPr>
              <a:t>Class and Function based</a:t>
            </a:r>
          </a:p>
          <a:p>
            <a:pPr marL="285750" indent="-285750">
              <a:lnSpc>
                <a:spcPts val="2332"/>
              </a:lnSpc>
              <a:buFont typeface="Arial"/>
              <a:buChar char="•"/>
            </a:pPr>
            <a:r>
              <a:rPr lang="en-US" sz="1600" kern="0" spc="-29">
                <a:solidFill>
                  <a:srgbClr val="272525"/>
                </a:solidFill>
                <a:latin typeface="Source Sans Pro"/>
                <a:ea typeface="Source Sans Pro"/>
              </a:rPr>
              <a:t>Clear to understand and collaborate</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program&#10;&#10;Description automatically generated">
            <a:extLst>
              <a:ext uri="{FF2B5EF4-FFF2-40B4-BE49-F238E27FC236}">
                <a16:creationId xmlns:a16="http://schemas.microsoft.com/office/drawing/2014/main" id="{2C4BFB63-ACF0-C69A-9AE1-9A0546E9934F}"/>
              </a:ext>
            </a:extLst>
          </p:cNvPr>
          <p:cNvPicPr>
            <a:picLocks noChangeAspect="1"/>
          </p:cNvPicPr>
          <p:nvPr/>
        </p:nvPicPr>
        <p:blipFill>
          <a:blip r:embed="rId2"/>
          <a:stretch>
            <a:fillRect/>
          </a:stretch>
        </p:blipFill>
        <p:spPr>
          <a:xfrm>
            <a:off x="912212" y="684083"/>
            <a:ext cx="10371178" cy="5501030"/>
          </a:xfrm>
          <a:prstGeom prst="rect">
            <a:avLst/>
          </a:prstGeom>
        </p:spPr>
      </p:pic>
    </p:spTree>
    <p:extLst>
      <p:ext uri="{BB962C8B-B14F-4D97-AF65-F5344CB8AC3E}">
        <p14:creationId xmlns:p14="http://schemas.microsoft.com/office/powerpoint/2010/main" val="80227376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a:p>
        </p:txBody>
      </p:sp>
      <p:sp>
        <p:nvSpPr>
          <p:cNvPr id="4" name="Text 1"/>
          <p:cNvSpPr/>
          <p:nvPr/>
        </p:nvSpPr>
        <p:spPr>
          <a:xfrm>
            <a:off x="1902001" y="514093"/>
            <a:ext cx="6375400" cy="578644"/>
          </a:xfrm>
          <a:prstGeom prst="rect">
            <a:avLst/>
          </a:prstGeom>
          <a:noFill/>
          <a:ln/>
        </p:spPr>
        <p:txBody>
          <a:bodyPr wrap="none" lIns="91440" tIns="45720" rIns="91440" bIns="45720" rtlCol="0" anchor="t"/>
          <a:lstStyle/>
          <a:p>
            <a:pPr algn="ctr">
              <a:lnSpc>
                <a:spcPts val="4556"/>
              </a:lnSpc>
            </a:pPr>
            <a:r>
              <a:rPr lang="en-US" sz="3600" b="1" kern="0" spc="-29">
                <a:latin typeface="Aptos"/>
              </a:rPr>
              <a:t>Challenges Faced</a:t>
            </a:r>
            <a:endParaRPr lang="en-US" sz="3600" b="1">
              <a:latin typeface="Aptos"/>
            </a:endParaRPr>
          </a:p>
          <a:p>
            <a:pPr algn="ctr">
              <a:lnSpc>
                <a:spcPts val="4556"/>
              </a:lnSpc>
            </a:pPr>
            <a:endParaRPr lang="en-US" sz="3645" b="1" kern="0" spc="-29">
              <a:solidFill>
                <a:srgbClr val="000000"/>
              </a:solidFill>
              <a:latin typeface="adonis-web" pitchFamily="34" charset="0"/>
              <a:ea typeface="adonis-web" pitchFamily="34" charset="-122"/>
              <a:cs typeface="adonis-web" pitchFamily="34" charset="-120"/>
            </a:endParaRPr>
          </a:p>
          <a:p>
            <a:pPr algn="ctr">
              <a:lnSpc>
                <a:spcPts val="4556"/>
              </a:lnSpc>
            </a:pPr>
            <a:endParaRPr lang="en-US" sz="3645"/>
          </a:p>
        </p:txBody>
      </p:sp>
      <p:sp>
        <p:nvSpPr>
          <p:cNvPr id="5" name="Shape 2"/>
          <p:cNvSpPr/>
          <p:nvPr/>
        </p:nvSpPr>
        <p:spPr>
          <a:xfrm>
            <a:off x="1956991" y="3076694"/>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6" name="Text 3"/>
          <p:cNvSpPr/>
          <p:nvPr/>
        </p:nvSpPr>
        <p:spPr>
          <a:xfrm>
            <a:off x="2095915" y="3079996"/>
            <a:ext cx="154384" cy="347068"/>
          </a:xfrm>
          <a:prstGeom prst="rect">
            <a:avLst/>
          </a:prstGeom>
          <a:noFill/>
          <a:ln/>
        </p:spPr>
        <p:txBody>
          <a:bodyPr wrap="none" lIns="91440" tIns="45720" rIns="91440" bIns="45720" rtlCol="0" anchor="t"/>
          <a:lstStyle/>
          <a:p>
            <a:pPr algn="ctr">
              <a:lnSpc>
                <a:spcPts val="2734"/>
              </a:lnSpc>
            </a:pPr>
            <a:r>
              <a:rPr lang="en-US" sz="2150" b="1" kern="0" spc="-29">
                <a:solidFill>
                  <a:srgbClr val="272525"/>
                </a:solidFill>
                <a:latin typeface="adonis-web"/>
              </a:rPr>
              <a:t>2</a:t>
            </a:r>
            <a:endParaRPr lang="en-US" sz="2187"/>
          </a:p>
        </p:txBody>
      </p:sp>
      <p:sp>
        <p:nvSpPr>
          <p:cNvPr id="7" name="Text 4"/>
          <p:cNvSpPr/>
          <p:nvPr/>
        </p:nvSpPr>
        <p:spPr>
          <a:xfrm>
            <a:off x="2558753" y="1718415"/>
            <a:ext cx="2314575" cy="289322"/>
          </a:xfrm>
          <a:prstGeom prst="rect">
            <a:avLst/>
          </a:prstGeom>
          <a:noFill/>
          <a:ln/>
        </p:spPr>
        <p:txBody>
          <a:bodyPr wrap="none" lIns="91440" tIns="45720" rIns="91440" bIns="45720" rtlCol="0" anchor="t"/>
          <a:lstStyle/>
          <a:p>
            <a:pPr>
              <a:lnSpc>
                <a:spcPts val="2278"/>
              </a:lnSpc>
            </a:pPr>
            <a:r>
              <a:rPr lang="en-US" b="1" kern="0" spc="-29">
                <a:solidFill>
                  <a:srgbClr val="272525"/>
                </a:solidFill>
                <a:latin typeface="adonis-web"/>
              </a:rPr>
              <a:t>Data Collection</a:t>
            </a:r>
          </a:p>
        </p:txBody>
      </p:sp>
      <p:sp>
        <p:nvSpPr>
          <p:cNvPr id="8" name="Text 5"/>
          <p:cNvSpPr/>
          <p:nvPr/>
        </p:nvSpPr>
        <p:spPr>
          <a:xfrm>
            <a:off x="2558753" y="3454227"/>
            <a:ext cx="4656433" cy="631614"/>
          </a:xfrm>
          <a:prstGeom prst="rect">
            <a:avLst/>
          </a:prstGeom>
          <a:noFill/>
          <a:ln/>
        </p:spPr>
        <p:txBody>
          <a:bodyPr wrap="square" lIns="91440" tIns="45720" rIns="91440" bIns="45720" rtlCol="0" anchor="t"/>
          <a:lstStyle/>
          <a:p>
            <a:pPr marL="285750" indent="-285750">
              <a:lnSpc>
                <a:spcPts val="2332"/>
              </a:lnSpc>
              <a:buFont typeface="Arial,Sans-Serif" panose="020B0604020202020204" pitchFamily="34" charset="0"/>
              <a:buChar char="•"/>
            </a:pPr>
            <a:r>
              <a:rPr lang="en-US" sz="1500" b="1">
                <a:solidFill>
                  <a:srgbClr val="272525"/>
                </a:solidFill>
                <a:cs typeface="Arial"/>
              </a:rPr>
              <a:t>Computation Speed</a:t>
            </a:r>
          </a:p>
          <a:p>
            <a:pPr marL="285750" indent="-285750">
              <a:lnSpc>
                <a:spcPts val="2332"/>
              </a:lnSpc>
              <a:buFont typeface="Arial,Sans-Serif" panose="020B0604020202020204" pitchFamily="34" charset="0"/>
              <a:buChar char="•"/>
            </a:pPr>
            <a:r>
              <a:rPr lang="en-US" sz="1500" b="1">
                <a:solidFill>
                  <a:srgbClr val="272525"/>
                </a:solidFill>
                <a:latin typeface="Aptos" panose="02110004020202020204"/>
                <a:cs typeface="Arial"/>
              </a:rPr>
              <a:t>Strong Metrics</a:t>
            </a:r>
          </a:p>
          <a:p>
            <a:pPr marL="285750" indent="-285750">
              <a:lnSpc>
                <a:spcPts val="2332"/>
              </a:lnSpc>
              <a:buFont typeface="Arial" panose="020B0604020202020204" pitchFamily="34" charset="0"/>
              <a:buChar char="•"/>
            </a:pPr>
            <a:endParaRPr lang="en-US" sz="1450">
              <a:solidFill>
                <a:srgbClr val="000000"/>
              </a:solidFill>
              <a:latin typeface="Aptos" panose="02110004020202020204"/>
              <a:cs typeface="Arial"/>
            </a:endParaRPr>
          </a:p>
        </p:txBody>
      </p:sp>
      <p:sp>
        <p:nvSpPr>
          <p:cNvPr id="9" name="Shape 6"/>
          <p:cNvSpPr/>
          <p:nvPr/>
        </p:nvSpPr>
        <p:spPr>
          <a:xfrm>
            <a:off x="1954365" y="1717663"/>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0" name="Text 7"/>
          <p:cNvSpPr/>
          <p:nvPr/>
        </p:nvSpPr>
        <p:spPr>
          <a:xfrm>
            <a:off x="2085434" y="1713111"/>
            <a:ext cx="154384" cy="347068"/>
          </a:xfrm>
          <a:prstGeom prst="rect">
            <a:avLst/>
          </a:prstGeom>
          <a:noFill/>
          <a:ln/>
        </p:spPr>
        <p:txBody>
          <a:bodyPr wrap="none" lIns="91440" tIns="45720" rIns="91440" bIns="45720" rtlCol="0" anchor="t"/>
          <a:lstStyle/>
          <a:p>
            <a:pPr algn="ctr">
              <a:lnSpc>
                <a:spcPts val="2734"/>
              </a:lnSpc>
            </a:pPr>
            <a:r>
              <a:rPr lang="en-US" sz="2150" b="1" kern="0" spc="-29">
                <a:solidFill>
                  <a:srgbClr val="272525"/>
                </a:solidFill>
                <a:latin typeface="adonis-web"/>
              </a:rPr>
              <a:t>1</a:t>
            </a:r>
          </a:p>
        </p:txBody>
      </p:sp>
      <p:sp>
        <p:nvSpPr>
          <p:cNvPr id="11" name="Text 8"/>
          <p:cNvSpPr/>
          <p:nvPr/>
        </p:nvSpPr>
        <p:spPr>
          <a:xfrm>
            <a:off x="2563983" y="3132436"/>
            <a:ext cx="2314575" cy="289322"/>
          </a:xfrm>
          <a:prstGeom prst="rect">
            <a:avLst/>
          </a:prstGeom>
          <a:noFill/>
          <a:ln/>
        </p:spPr>
        <p:txBody>
          <a:bodyPr wrap="none" lIns="91440" tIns="45720" rIns="91440" bIns="45720" rtlCol="0" anchor="t"/>
          <a:lstStyle/>
          <a:p>
            <a:pPr>
              <a:lnSpc>
                <a:spcPts val="2278"/>
              </a:lnSpc>
            </a:pPr>
            <a:r>
              <a:rPr lang="en-US" b="1" kern="0" spc="-29">
                <a:solidFill>
                  <a:srgbClr val="272525"/>
                </a:solidFill>
                <a:latin typeface="adonis-web"/>
              </a:rPr>
              <a:t>Model Selection</a:t>
            </a:r>
            <a:endParaRPr lang="en-US"/>
          </a:p>
        </p:txBody>
      </p:sp>
      <p:sp>
        <p:nvSpPr>
          <p:cNvPr id="12" name="Text 9"/>
          <p:cNvSpPr/>
          <p:nvPr/>
        </p:nvSpPr>
        <p:spPr>
          <a:xfrm>
            <a:off x="2563981" y="2095196"/>
            <a:ext cx="5052703" cy="631614"/>
          </a:xfrm>
          <a:prstGeom prst="rect">
            <a:avLst/>
          </a:prstGeom>
          <a:noFill/>
          <a:ln/>
        </p:spPr>
        <p:txBody>
          <a:bodyPr wrap="square" lIns="91440" tIns="45720" rIns="91440" bIns="45720" rtlCol="0" anchor="t"/>
          <a:lstStyle/>
          <a:p>
            <a:pPr marL="285750" indent="-285750">
              <a:lnSpc>
                <a:spcPts val="2332"/>
              </a:lnSpc>
              <a:buFont typeface="Arial" panose="020B0604020202020204" pitchFamily="34" charset="0"/>
              <a:buChar char="•"/>
            </a:pPr>
            <a:r>
              <a:rPr lang="en-US" sz="1450" b="1" kern="0" spc="-29">
                <a:solidFill>
                  <a:srgbClr val="272525"/>
                </a:solidFill>
                <a:latin typeface="Aptos"/>
                <a:ea typeface="Source Sans Pro"/>
                <a:cs typeface="Source Sans Pro" pitchFamily="34" charset="-120"/>
              </a:rPr>
              <a:t>Large Amount of Data</a:t>
            </a:r>
          </a:p>
          <a:p>
            <a:pPr marL="285750" indent="-285750">
              <a:lnSpc>
                <a:spcPts val="2332"/>
              </a:lnSpc>
              <a:buFont typeface="Arial" panose="020B0604020202020204" pitchFamily="34" charset="0"/>
              <a:buChar char="•"/>
            </a:pPr>
            <a:r>
              <a:rPr lang="en-US" sz="1450" b="1" kern="0" spc="-29">
                <a:solidFill>
                  <a:srgbClr val="272525"/>
                </a:solidFill>
                <a:latin typeface="Aptos"/>
                <a:ea typeface="Source Sans Pro"/>
              </a:rPr>
              <a:t>Legit Data Sources</a:t>
            </a:r>
            <a:endParaRPr lang="en-US" sz="1450" b="1">
              <a:latin typeface="Aptos"/>
              <a:ea typeface="Source Sans Pro"/>
            </a:endParaRPr>
          </a:p>
        </p:txBody>
      </p:sp>
      <p:sp>
        <p:nvSpPr>
          <p:cNvPr id="13" name="Shape 10"/>
          <p:cNvSpPr/>
          <p:nvPr/>
        </p:nvSpPr>
        <p:spPr>
          <a:xfrm>
            <a:off x="1956991" y="4454923"/>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14" name="Text 11"/>
          <p:cNvSpPr/>
          <p:nvPr/>
        </p:nvSpPr>
        <p:spPr>
          <a:xfrm>
            <a:off x="2088059" y="4458227"/>
            <a:ext cx="154384" cy="347068"/>
          </a:xfrm>
          <a:prstGeom prst="rect">
            <a:avLst/>
          </a:prstGeom>
          <a:noFill/>
          <a:ln/>
        </p:spPr>
        <p:txBody>
          <a:bodyPr wrap="none" rtlCol="0" anchor="t"/>
          <a:lstStyle/>
          <a:p>
            <a:pPr algn="ctr">
              <a:lnSpc>
                <a:spcPts val="2734"/>
              </a:lnSpc>
            </a:pPr>
            <a:r>
              <a:rPr lang="en-US" sz="2187" b="1" kern="0" spc="-29">
                <a:solidFill>
                  <a:srgbClr val="272525"/>
                </a:solidFill>
                <a:latin typeface="adonis-web" pitchFamily="34" charset="0"/>
                <a:ea typeface="adonis-web" pitchFamily="34" charset="-122"/>
                <a:cs typeface="adonis-web" pitchFamily="34" charset="-120"/>
              </a:rPr>
              <a:t>3</a:t>
            </a:r>
            <a:endParaRPr lang="en-US" sz="2187"/>
          </a:p>
        </p:txBody>
      </p:sp>
      <p:sp>
        <p:nvSpPr>
          <p:cNvPr id="15" name="Text 12"/>
          <p:cNvSpPr/>
          <p:nvPr/>
        </p:nvSpPr>
        <p:spPr>
          <a:xfrm>
            <a:off x="2566609" y="4518522"/>
            <a:ext cx="2314575" cy="289322"/>
          </a:xfrm>
          <a:prstGeom prst="rect">
            <a:avLst/>
          </a:prstGeom>
          <a:noFill/>
          <a:ln/>
        </p:spPr>
        <p:txBody>
          <a:bodyPr wrap="none" lIns="91440" tIns="45720" rIns="91440" bIns="45720" rtlCol="0" anchor="t"/>
          <a:lstStyle/>
          <a:p>
            <a:pPr>
              <a:lnSpc>
                <a:spcPts val="2278"/>
              </a:lnSpc>
            </a:pPr>
            <a:r>
              <a:rPr lang="en-US" b="1" kern="0" spc="-29">
                <a:solidFill>
                  <a:srgbClr val="272525"/>
                </a:solidFill>
                <a:latin typeface="adonis-web"/>
              </a:rPr>
              <a:t>Model Tuning</a:t>
            </a:r>
            <a:endParaRPr lang="en-US"/>
          </a:p>
        </p:txBody>
      </p:sp>
      <p:sp>
        <p:nvSpPr>
          <p:cNvPr id="16" name="Text 13"/>
          <p:cNvSpPr/>
          <p:nvPr/>
        </p:nvSpPr>
        <p:spPr>
          <a:xfrm>
            <a:off x="2558752" y="4840314"/>
            <a:ext cx="3760888" cy="725883"/>
          </a:xfrm>
          <a:prstGeom prst="rect">
            <a:avLst/>
          </a:prstGeom>
          <a:noFill/>
          <a:ln/>
        </p:spPr>
        <p:txBody>
          <a:bodyPr wrap="square" lIns="91440" tIns="45720" rIns="91440" bIns="45720" rtlCol="0" anchor="t"/>
          <a:lstStyle/>
          <a:p>
            <a:pPr marL="285750" indent="-285750">
              <a:lnSpc>
                <a:spcPts val="2332"/>
              </a:lnSpc>
              <a:buFont typeface="Arial" panose="020B0604020202020204" pitchFamily="34" charset="0"/>
              <a:buChar char="•"/>
            </a:pPr>
            <a:r>
              <a:rPr lang="en-US" sz="1450" b="1">
                <a:ea typeface="Source Sans Pro"/>
              </a:rPr>
              <a:t>Make Generalized Model</a:t>
            </a:r>
          </a:p>
          <a:p>
            <a:pPr marL="285750" indent="-285750">
              <a:lnSpc>
                <a:spcPts val="2332"/>
              </a:lnSpc>
              <a:buFont typeface="Arial" panose="020B0604020202020204" pitchFamily="34" charset="0"/>
              <a:buChar char="•"/>
            </a:pPr>
            <a:r>
              <a:rPr lang="en-US" sz="1450" b="1">
                <a:ea typeface="Source Sans Pro"/>
              </a:rPr>
              <a:t>Higher Score on Required Metric</a:t>
            </a:r>
          </a:p>
        </p:txBody>
      </p:sp>
      <p:pic>
        <p:nvPicPr>
          <p:cNvPr id="22" name="Image 1" descr="preencoded.png">
            <a:extLst>
              <a:ext uri="{FF2B5EF4-FFF2-40B4-BE49-F238E27FC236}">
                <a16:creationId xmlns:a16="http://schemas.microsoft.com/office/drawing/2014/main" id="{6C9FF8E9-A3DB-4237-9B85-0BE9D3DCA9D1}"/>
              </a:ext>
            </a:extLst>
          </p:cNvPr>
          <p:cNvPicPr>
            <a:picLocks noChangeAspect="1"/>
          </p:cNvPicPr>
          <p:nvPr/>
        </p:nvPicPr>
        <p:blipFill>
          <a:blip r:embed="rId4"/>
          <a:stretch>
            <a:fillRect/>
          </a:stretch>
        </p:blipFill>
        <p:spPr>
          <a:xfrm>
            <a:off x="8743361" y="-7855"/>
            <a:ext cx="3448639" cy="6858000"/>
          </a:xfrm>
          <a:prstGeom prst="rect">
            <a:avLst/>
          </a:prstGeom>
        </p:spPr>
      </p:pic>
    </p:spTree>
    <p:extLst>
      <p:ext uri="{BB962C8B-B14F-4D97-AF65-F5344CB8AC3E}">
        <p14:creationId xmlns:p14="http://schemas.microsoft.com/office/powerpoint/2010/main" val="221691946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8389"/>
            <a:ext cx="12192000" cy="6858000"/>
          </a:xfrm>
          <a:prstGeom prst="rect">
            <a:avLst/>
          </a:prstGeom>
          <a:solidFill>
            <a:srgbClr val="FFFFFF">
              <a:alpha val="75000"/>
            </a:srgbClr>
          </a:solidFill>
          <a:ln/>
        </p:spPr>
        <p:txBody>
          <a:bodyPr/>
          <a:lstStyle/>
          <a:p>
            <a:endParaRPr lang="en-US"/>
          </a:p>
        </p:txBody>
      </p:sp>
      <p:sp>
        <p:nvSpPr>
          <p:cNvPr id="4" name="Text 1"/>
          <p:cNvSpPr/>
          <p:nvPr/>
        </p:nvSpPr>
        <p:spPr>
          <a:xfrm>
            <a:off x="3324467" y="506080"/>
            <a:ext cx="6074801" cy="578644"/>
          </a:xfrm>
          <a:prstGeom prst="rect">
            <a:avLst/>
          </a:prstGeom>
          <a:noFill/>
          <a:ln/>
        </p:spPr>
        <p:txBody>
          <a:bodyPr wrap="none" lIns="91440" tIns="45720" rIns="91440" bIns="45720" rtlCol="0" anchor="t"/>
          <a:lstStyle/>
          <a:p>
            <a:pPr algn="ctr"/>
            <a:r>
              <a:rPr lang="en-US" sz="4000" b="1" kern="0" spc="-29">
                <a:ea typeface="+mn-lt"/>
                <a:cs typeface="+mn-lt"/>
              </a:rPr>
              <a:t>How did we Overcome</a:t>
            </a:r>
            <a:endParaRPr lang="en-US"/>
          </a:p>
          <a:p>
            <a:pPr algn="ctr">
              <a:lnSpc>
                <a:spcPts val="4556"/>
              </a:lnSpc>
            </a:pPr>
            <a:br>
              <a:rPr lang="en-US"/>
            </a:br>
            <a:endParaRPr lang="en-US"/>
          </a:p>
          <a:p>
            <a:pPr algn="ctr">
              <a:lnSpc>
                <a:spcPts val="4556"/>
              </a:lnSpc>
            </a:pPr>
            <a:endParaRPr lang="en-US" sz="3645"/>
          </a:p>
        </p:txBody>
      </p:sp>
      <p:sp>
        <p:nvSpPr>
          <p:cNvPr id="5" name="Text 2"/>
          <p:cNvSpPr/>
          <p:nvPr/>
        </p:nvSpPr>
        <p:spPr>
          <a:xfrm>
            <a:off x="1956991" y="1858963"/>
            <a:ext cx="3913088" cy="1777008"/>
          </a:xfrm>
          <a:prstGeom prst="rect">
            <a:avLst/>
          </a:prstGeom>
          <a:noFill/>
          <a:ln/>
        </p:spPr>
        <p:txBody>
          <a:bodyPr wrap="square" lIns="91440" tIns="45720" rIns="91440" bIns="45720" rtlCol="0" anchor="t"/>
          <a:lstStyle/>
          <a:p>
            <a:pPr>
              <a:lnSpc>
                <a:spcPts val="2332"/>
              </a:lnSpc>
            </a:pPr>
            <a:endParaRPr lang="en-US" sz="1450" kern="0" spc="-29">
              <a:solidFill>
                <a:srgbClr val="272525"/>
              </a:solidFill>
              <a:highlight>
                <a:srgbClr val="FF0000"/>
              </a:highlight>
              <a:latin typeface="Source Sans Pro"/>
              <a:ea typeface="Source Sans Pro"/>
            </a:endParaRPr>
          </a:p>
        </p:txBody>
      </p:sp>
      <p:pic>
        <p:nvPicPr>
          <p:cNvPr id="10" name="Picture 9" descr="preencoded.png">
            <a:extLst>
              <a:ext uri="{FF2B5EF4-FFF2-40B4-BE49-F238E27FC236}">
                <a16:creationId xmlns:a16="http://schemas.microsoft.com/office/drawing/2014/main" id="{A2CCA7EB-7604-E12F-6E5D-B52866068F41}"/>
              </a:ext>
            </a:extLst>
          </p:cNvPr>
          <p:cNvPicPr>
            <a:picLocks noChangeAspect="1"/>
          </p:cNvPicPr>
          <p:nvPr/>
        </p:nvPicPr>
        <p:blipFill>
          <a:blip r:embed="rId4"/>
          <a:stretch>
            <a:fillRect/>
          </a:stretch>
        </p:blipFill>
        <p:spPr>
          <a:xfrm>
            <a:off x="7341178" y="1597929"/>
            <a:ext cx="4867275" cy="5285293"/>
          </a:xfrm>
          <a:prstGeom prst="rect">
            <a:avLst/>
          </a:prstGeom>
        </p:spPr>
      </p:pic>
      <p:sp>
        <p:nvSpPr>
          <p:cNvPr id="34" name="Shape 2">
            <a:extLst>
              <a:ext uri="{FF2B5EF4-FFF2-40B4-BE49-F238E27FC236}">
                <a16:creationId xmlns:a16="http://schemas.microsoft.com/office/drawing/2014/main" id="{BE2A4287-D679-02CF-C032-247089EEE16F}"/>
              </a:ext>
            </a:extLst>
          </p:cNvPr>
          <p:cNvSpPr/>
          <p:nvPr/>
        </p:nvSpPr>
        <p:spPr>
          <a:xfrm>
            <a:off x="823760" y="3076694"/>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36" name="Text 3">
            <a:extLst>
              <a:ext uri="{FF2B5EF4-FFF2-40B4-BE49-F238E27FC236}">
                <a16:creationId xmlns:a16="http://schemas.microsoft.com/office/drawing/2014/main" id="{1E46F3D0-3558-3D1E-D3A9-75855BC611DF}"/>
              </a:ext>
            </a:extLst>
          </p:cNvPr>
          <p:cNvSpPr/>
          <p:nvPr/>
        </p:nvSpPr>
        <p:spPr>
          <a:xfrm>
            <a:off x="962684" y="3079996"/>
            <a:ext cx="154384" cy="347068"/>
          </a:xfrm>
          <a:prstGeom prst="rect">
            <a:avLst/>
          </a:prstGeom>
          <a:noFill/>
          <a:ln/>
        </p:spPr>
        <p:txBody>
          <a:bodyPr wrap="none" lIns="91440" tIns="45720" rIns="91440" bIns="45720" rtlCol="0" anchor="t"/>
          <a:lstStyle/>
          <a:p>
            <a:pPr algn="ctr">
              <a:lnSpc>
                <a:spcPts val="2734"/>
              </a:lnSpc>
            </a:pPr>
            <a:r>
              <a:rPr lang="en-US" sz="2150" b="1" kern="0" spc="-29">
                <a:solidFill>
                  <a:srgbClr val="272525"/>
                </a:solidFill>
                <a:latin typeface="adonis-web"/>
              </a:rPr>
              <a:t>2</a:t>
            </a:r>
            <a:endParaRPr lang="en-US" sz="2187"/>
          </a:p>
        </p:txBody>
      </p:sp>
      <p:sp>
        <p:nvSpPr>
          <p:cNvPr id="38" name="Text 4">
            <a:extLst>
              <a:ext uri="{FF2B5EF4-FFF2-40B4-BE49-F238E27FC236}">
                <a16:creationId xmlns:a16="http://schemas.microsoft.com/office/drawing/2014/main" id="{E3DDF35F-3766-7F24-4EF8-79BB54D15655}"/>
              </a:ext>
            </a:extLst>
          </p:cNvPr>
          <p:cNvSpPr/>
          <p:nvPr/>
        </p:nvSpPr>
        <p:spPr>
          <a:xfrm>
            <a:off x="1425522" y="1718415"/>
            <a:ext cx="2314575" cy="289322"/>
          </a:xfrm>
          <a:prstGeom prst="rect">
            <a:avLst/>
          </a:prstGeom>
          <a:noFill/>
          <a:ln/>
        </p:spPr>
        <p:txBody>
          <a:bodyPr wrap="none" lIns="91440" tIns="45720" rIns="91440" bIns="45720" rtlCol="0" anchor="t"/>
          <a:lstStyle/>
          <a:p>
            <a:pPr>
              <a:lnSpc>
                <a:spcPts val="2278"/>
              </a:lnSpc>
            </a:pPr>
            <a:r>
              <a:rPr lang="en-US" b="1" kern="0" spc="-29">
                <a:solidFill>
                  <a:srgbClr val="272525"/>
                </a:solidFill>
                <a:latin typeface="adonis-web"/>
              </a:rPr>
              <a:t>Data Collection</a:t>
            </a:r>
          </a:p>
        </p:txBody>
      </p:sp>
      <p:sp>
        <p:nvSpPr>
          <p:cNvPr id="40" name="Text 5">
            <a:extLst>
              <a:ext uri="{FF2B5EF4-FFF2-40B4-BE49-F238E27FC236}">
                <a16:creationId xmlns:a16="http://schemas.microsoft.com/office/drawing/2014/main" id="{068D82E6-226E-0397-665C-4D38728D3030}"/>
              </a:ext>
            </a:extLst>
          </p:cNvPr>
          <p:cNvSpPr/>
          <p:nvPr/>
        </p:nvSpPr>
        <p:spPr>
          <a:xfrm>
            <a:off x="1425522" y="3454227"/>
            <a:ext cx="4656433" cy="631614"/>
          </a:xfrm>
          <a:prstGeom prst="rect">
            <a:avLst/>
          </a:prstGeom>
          <a:noFill/>
          <a:ln/>
        </p:spPr>
        <p:txBody>
          <a:bodyPr wrap="square" lIns="91440" tIns="45720" rIns="91440" bIns="45720" rtlCol="0" anchor="t"/>
          <a:lstStyle/>
          <a:p>
            <a:pPr marL="285750" indent="-285750">
              <a:lnSpc>
                <a:spcPts val="2332"/>
              </a:lnSpc>
              <a:buFont typeface="Arial,Sans-Serif" panose="020B0604020202020204" pitchFamily="34" charset="0"/>
              <a:buChar char="•"/>
            </a:pPr>
            <a:r>
              <a:rPr lang="en-US" sz="1500" b="1">
                <a:solidFill>
                  <a:srgbClr val="272525"/>
                </a:solidFill>
                <a:cs typeface="Arial"/>
              </a:rPr>
              <a:t>Computation Speed</a:t>
            </a:r>
          </a:p>
          <a:p>
            <a:pPr marL="285750" indent="-285750">
              <a:lnSpc>
                <a:spcPts val="2332"/>
              </a:lnSpc>
              <a:buFont typeface="Arial,Sans-Serif" panose="020B0604020202020204" pitchFamily="34" charset="0"/>
              <a:buChar char="•"/>
            </a:pPr>
            <a:r>
              <a:rPr lang="en-US" sz="1500" b="1">
                <a:solidFill>
                  <a:srgbClr val="272525"/>
                </a:solidFill>
                <a:latin typeface="Aptos" panose="02110004020202020204"/>
                <a:cs typeface="Arial"/>
              </a:rPr>
              <a:t>Strong Metrics</a:t>
            </a:r>
          </a:p>
          <a:p>
            <a:pPr marL="285750" indent="-285750">
              <a:lnSpc>
                <a:spcPts val="2332"/>
              </a:lnSpc>
              <a:buFont typeface="Arial" panose="020B0604020202020204" pitchFamily="34" charset="0"/>
              <a:buChar char="•"/>
            </a:pPr>
            <a:endParaRPr lang="en-US" sz="1450">
              <a:solidFill>
                <a:srgbClr val="000000"/>
              </a:solidFill>
              <a:latin typeface="Aptos" panose="02110004020202020204"/>
              <a:cs typeface="Arial"/>
            </a:endParaRPr>
          </a:p>
        </p:txBody>
      </p:sp>
      <p:sp>
        <p:nvSpPr>
          <p:cNvPr id="42" name="Shape 6">
            <a:extLst>
              <a:ext uri="{FF2B5EF4-FFF2-40B4-BE49-F238E27FC236}">
                <a16:creationId xmlns:a16="http://schemas.microsoft.com/office/drawing/2014/main" id="{E723DB2B-9E6A-7FB4-CB58-732494220C57}"/>
              </a:ext>
            </a:extLst>
          </p:cNvPr>
          <p:cNvSpPr/>
          <p:nvPr/>
        </p:nvSpPr>
        <p:spPr>
          <a:xfrm>
            <a:off x="821134" y="1717663"/>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44" name="Text 7">
            <a:extLst>
              <a:ext uri="{FF2B5EF4-FFF2-40B4-BE49-F238E27FC236}">
                <a16:creationId xmlns:a16="http://schemas.microsoft.com/office/drawing/2014/main" id="{172F2E49-2E76-5485-2FD9-F72BB9A0F980}"/>
              </a:ext>
            </a:extLst>
          </p:cNvPr>
          <p:cNvSpPr/>
          <p:nvPr/>
        </p:nvSpPr>
        <p:spPr>
          <a:xfrm>
            <a:off x="952203" y="1713111"/>
            <a:ext cx="154384" cy="347068"/>
          </a:xfrm>
          <a:prstGeom prst="rect">
            <a:avLst/>
          </a:prstGeom>
          <a:noFill/>
          <a:ln/>
        </p:spPr>
        <p:txBody>
          <a:bodyPr wrap="none" lIns="91440" tIns="45720" rIns="91440" bIns="45720" rtlCol="0" anchor="t"/>
          <a:lstStyle/>
          <a:p>
            <a:pPr algn="ctr">
              <a:lnSpc>
                <a:spcPts val="2734"/>
              </a:lnSpc>
            </a:pPr>
            <a:r>
              <a:rPr lang="en-US" sz="2150" b="1" kern="0" spc="-29">
                <a:solidFill>
                  <a:srgbClr val="272525"/>
                </a:solidFill>
                <a:latin typeface="adonis-web"/>
              </a:rPr>
              <a:t>1</a:t>
            </a:r>
          </a:p>
        </p:txBody>
      </p:sp>
      <p:sp>
        <p:nvSpPr>
          <p:cNvPr id="46" name="Text 8">
            <a:extLst>
              <a:ext uri="{FF2B5EF4-FFF2-40B4-BE49-F238E27FC236}">
                <a16:creationId xmlns:a16="http://schemas.microsoft.com/office/drawing/2014/main" id="{2E3CE80D-8405-BF40-896B-B0BBFF6055F6}"/>
              </a:ext>
            </a:extLst>
          </p:cNvPr>
          <p:cNvSpPr/>
          <p:nvPr/>
        </p:nvSpPr>
        <p:spPr>
          <a:xfrm>
            <a:off x="1430752" y="3132436"/>
            <a:ext cx="2314575" cy="289322"/>
          </a:xfrm>
          <a:prstGeom prst="rect">
            <a:avLst/>
          </a:prstGeom>
          <a:noFill/>
          <a:ln/>
        </p:spPr>
        <p:txBody>
          <a:bodyPr wrap="none" lIns="91440" tIns="45720" rIns="91440" bIns="45720" rtlCol="0" anchor="t"/>
          <a:lstStyle/>
          <a:p>
            <a:pPr>
              <a:lnSpc>
                <a:spcPts val="2278"/>
              </a:lnSpc>
            </a:pPr>
            <a:r>
              <a:rPr lang="en-US" b="1" kern="0" spc="-29">
                <a:solidFill>
                  <a:srgbClr val="272525"/>
                </a:solidFill>
                <a:latin typeface="adonis-web"/>
              </a:rPr>
              <a:t>Model Selection</a:t>
            </a:r>
            <a:endParaRPr lang="en-US"/>
          </a:p>
        </p:txBody>
      </p:sp>
      <p:sp>
        <p:nvSpPr>
          <p:cNvPr id="48" name="Text 9">
            <a:extLst>
              <a:ext uri="{FF2B5EF4-FFF2-40B4-BE49-F238E27FC236}">
                <a16:creationId xmlns:a16="http://schemas.microsoft.com/office/drawing/2014/main" id="{98CAD6F7-96C5-B99F-4600-1BF4CB89DA71}"/>
              </a:ext>
            </a:extLst>
          </p:cNvPr>
          <p:cNvSpPr/>
          <p:nvPr/>
        </p:nvSpPr>
        <p:spPr>
          <a:xfrm>
            <a:off x="1430750" y="2095196"/>
            <a:ext cx="5052703" cy="631614"/>
          </a:xfrm>
          <a:prstGeom prst="rect">
            <a:avLst/>
          </a:prstGeom>
          <a:noFill/>
          <a:ln/>
        </p:spPr>
        <p:txBody>
          <a:bodyPr wrap="square" lIns="91440" tIns="45720" rIns="91440" bIns="45720" rtlCol="0" anchor="t"/>
          <a:lstStyle/>
          <a:p>
            <a:pPr marL="285750" indent="-285750">
              <a:lnSpc>
                <a:spcPts val="2332"/>
              </a:lnSpc>
              <a:buFont typeface="Arial" panose="020B0604020202020204" pitchFamily="34" charset="0"/>
              <a:buChar char="•"/>
            </a:pPr>
            <a:r>
              <a:rPr lang="en-US" sz="1450" b="1" kern="0" spc="-29">
                <a:solidFill>
                  <a:srgbClr val="272525"/>
                </a:solidFill>
                <a:latin typeface="Aptos"/>
                <a:ea typeface="Source Sans Pro"/>
                <a:cs typeface="Source Sans Pro" pitchFamily="34" charset="-120"/>
              </a:rPr>
              <a:t>Implemented data samplin</a:t>
            </a:r>
          </a:p>
          <a:p>
            <a:pPr marL="285750" indent="-285750">
              <a:lnSpc>
                <a:spcPts val="2332"/>
              </a:lnSpc>
              <a:buFont typeface="Arial" panose="020B0604020202020204" pitchFamily="34" charset="0"/>
              <a:buChar char="•"/>
            </a:pPr>
            <a:r>
              <a:rPr lang="en-US" sz="1450" b="1" kern="0" spc="-29">
                <a:solidFill>
                  <a:srgbClr val="272525"/>
                </a:solidFill>
                <a:latin typeface="Aptos"/>
                <a:ea typeface="Source Sans Pro"/>
              </a:rPr>
              <a:t>Legit Data Sources</a:t>
            </a:r>
            <a:endParaRPr lang="en-US" sz="1450" b="1">
              <a:latin typeface="Aptos"/>
              <a:ea typeface="Source Sans Pro"/>
            </a:endParaRPr>
          </a:p>
        </p:txBody>
      </p:sp>
      <p:sp>
        <p:nvSpPr>
          <p:cNvPr id="50" name="Shape 10">
            <a:extLst>
              <a:ext uri="{FF2B5EF4-FFF2-40B4-BE49-F238E27FC236}">
                <a16:creationId xmlns:a16="http://schemas.microsoft.com/office/drawing/2014/main" id="{B15A263B-63AE-5234-CFB3-8F6A4FF0780E}"/>
              </a:ext>
            </a:extLst>
          </p:cNvPr>
          <p:cNvSpPr/>
          <p:nvPr/>
        </p:nvSpPr>
        <p:spPr>
          <a:xfrm>
            <a:off x="823760" y="4454923"/>
            <a:ext cx="416619" cy="416619"/>
          </a:xfrm>
          <a:prstGeom prst="roundRect">
            <a:avLst>
              <a:gd name="adj" fmla="val 20000"/>
            </a:avLst>
          </a:prstGeom>
          <a:solidFill>
            <a:srgbClr val="F0D4F7"/>
          </a:solidFill>
          <a:ln w="7620">
            <a:solidFill>
              <a:srgbClr val="D6BADD"/>
            </a:solidFill>
            <a:prstDash val="solid"/>
          </a:ln>
        </p:spPr>
        <p:txBody>
          <a:bodyPr/>
          <a:lstStyle/>
          <a:p>
            <a:endParaRPr lang="en-US"/>
          </a:p>
        </p:txBody>
      </p:sp>
      <p:sp>
        <p:nvSpPr>
          <p:cNvPr id="52" name="Text 11">
            <a:extLst>
              <a:ext uri="{FF2B5EF4-FFF2-40B4-BE49-F238E27FC236}">
                <a16:creationId xmlns:a16="http://schemas.microsoft.com/office/drawing/2014/main" id="{4D12C557-6D85-D23C-EEE3-76B11C1E2C4D}"/>
              </a:ext>
            </a:extLst>
          </p:cNvPr>
          <p:cNvSpPr/>
          <p:nvPr/>
        </p:nvSpPr>
        <p:spPr>
          <a:xfrm>
            <a:off x="954828" y="4458227"/>
            <a:ext cx="154384" cy="347068"/>
          </a:xfrm>
          <a:prstGeom prst="rect">
            <a:avLst/>
          </a:prstGeom>
          <a:noFill/>
          <a:ln/>
        </p:spPr>
        <p:txBody>
          <a:bodyPr wrap="none" rtlCol="0" anchor="t"/>
          <a:lstStyle/>
          <a:p>
            <a:pPr algn="ctr">
              <a:lnSpc>
                <a:spcPts val="2734"/>
              </a:lnSpc>
            </a:pPr>
            <a:r>
              <a:rPr lang="en-US" sz="2187" b="1" kern="0" spc="-29">
                <a:solidFill>
                  <a:srgbClr val="272525"/>
                </a:solidFill>
                <a:latin typeface="adonis-web" pitchFamily="34" charset="0"/>
                <a:ea typeface="adonis-web" pitchFamily="34" charset="-122"/>
                <a:cs typeface="adonis-web" pitchFamily="34" charset="-120"/>
              </a:rPr>
              <a:t>3</a:t>
            </a:r>
            <a:endParaRPr lang="en-US" sz="2187"/>
          </a:p>
        </p:txBody>
      </p:sp>
      <p:sp>
        <p:nvSpPr>
          <p:cNvPr id="54" name="Text 12">
            <a:extLst>
              <a:ext uri="{FF2B5EF4-FFF2-40B4-BE49-F238E27FC236}">
                <a16:creationId xmlns:a16="http://schemas.microsoft.com/office/drawing/2014/main" id="{D50326C7-BA30-93C7-5A1B-0CE2CCCEB589}"/>
              </a:ext>
            </a:extLst>
          </p:cNvPr>
          <p:cNvSpPr/>
          <p:nvPr/>
        </p:nvSpPr>
        <p:spPr>
          <a:xfrm>
            <a:off x="1433378" y="4518522"/>
            <a:ext cx="2314575" cy="289322"/>
          </a:xfrm>
          <a:prstGeom prst="rect">
            <a:avLst/>
          </a:prstGeom>
          <a:noFill/>
          <a:ln/>
        </p:spPr>
        <p:txBody>
          <a:bodyPr wrap="none" lIns="91440" tIns="45720" rIns="91440" bIns="45720" rtlCol="0" anchor="t"/>
          <a:lstStyle/>
          <a:p>
            <a:pPr>
              <a:lnSpc>
                <a:spcPts val="2278"/>
              </a:lnSpc>
            </a:pPr>
            <a:r>
              <a:rPr lang="en-US" b="1" kern="0" spc="-29">
                <a:solidFill>
                  <a:srgbClr val="272525"/>
                </a:solidFill>
                <a:latin typeface="adonis-web"/>
              </a:rPr>
              <a:t>Model Tuning</a:t>
            </a:r>
            <a:endParaRPr lang="en-US"/>
          </a:p>
        </p:txBody>
      </p:sp>
      <p:sp>
        <p:nvSpPr>
          <p:cNvPr id="56" name="Text 13">
            <a:extLst>
              <a:ext uri="{FF2B5EF4-FFF2-40B4-BE49-F238E27FC236}">
                <a16:creationId xmlns:a16="http://schemas.microsoft.com/office/drawing/2014/main" id="{8885DC0C-5A48-5323-55C5-31C21D0FFF59}"/>
              </a:ext>
            </a:extLst>
          </p:cNvPr>
          <p:cNvSpPr/>
          <p:nvPr/>
        </p:nvSpPr>
        <p:spPr>
          <a:xfrm>
            <a:off x="1425521" y="4840314"/>
            <a:ext cx="3760888" cy="725883"/>
          </a:xfrm>
          <a:prstGeom prst="rect">
            <a:avLst/>
          </a:prstGeom>
          <a:noFill/>
          <a:ln/>
        </p:spPr>
        <p:txBody>
          <a:bodyPr wrap="square" lIns="91440" tIns="45720" rIns="91440" bIns="45720" rtlCol="0" anchor="t"/>
          <a:lstStyle/>
          <a:p>
            <a:pPr marL="285750" indent="-285750">
              <a:lnSpc>
                <a:spcPts val="2332"/>
              </a:lnSpc>
              <a:buFont typeface="Arial" panose="020B0604020202020204" pitchFamily="34" charset="0"/>
              <a:buChar char="•"/>
            </a:pPr>
            <a:r>
              <a:rPr lang="en-US" sz="1450" b="1">
                <a:ea typeface="Source Sans Pro"/>
              </a:rPr>
              <a:t>Make Generalized Model</a:t>
            </a:r>
          </a:p>
          <a:p>
            <a:pPr marL="285750" indent="-285750">
              <a:lnSpc>
                <a:spcPts val="2332"/>
              </a:lnSpc>
              <a:buFont typeface="Arial" panose="020B0604020202020204" pitchFamily="34" charset="0"/>
              <a:buChar char="•"/>
            </a:pPr>
            <a:r>
              <a:rPr lang="en-US" sz="1450" b="1">
                <a:ea typeface="Source Sans Pro"/>
              </a:rPr>
              <a:t>Higher Score on Required Metric</a:t>
            </a:r>
          </a:p>
        </p:txBody>
      </p:sp>
    </p:spTree>
    <p:extLst>
      <p:ext uri="{BB962C8B-B14F-4D97-AF65-F5344CB8AC3E}">
        <p14:creationId xmlns:p14="http://schemas.microsoft.com/office/powerpoint/2010/main" val="234655853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697</Words>
  <Application>Microsoft Office PowerPoint</Application>
  <PresentationFormat>Widescreen</PresentationFormat>
  <Paragraphs>151</Paragraphs>
  <Slides>25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adonis-web</vt:lpstr>
      <vt:lpstr>Aptos</vt:lpstr>
      <vt:lpstr>Aptos Display</vt:lpstr>
      <vt:lpstr>Arial</vt:lpstr>
      <vt:lpstr>Arial,Sans-Serif</vt:lpstr>
      <vt:lpstr>Source Sans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Bikki Singh Rajput</dc:creator>
  <cp:lastModifiedBy>Bikki Singh Rajput</cp:lastModifiedBy>
  <cp:revision>23</cp:revision>
  <dcterms:created xsi:type="dcterms:W3CDTF">2024-04-12T18:00:50Z</dcterms:created>
  <dcterms:modified xsi:type="dcterms:W3CDTF">2024-04-13T04:49:37Z</dcterms:modified>
</cp:coreProperties>
</file>